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9" r:id="rId2"/>
    <p:sldId id="257" r:id="rId3"/>
    <p:sldId id="279" r:id="rId4"/>
    <p:sldId id="262" r:id="rId5"/>
    <p:sldId id="260" r:id="rId6"/>
    <p:sldId id="261" r:id="rId7"/>
    <p:sldId id="263" r:id="rId8"/>
    <p:sldId id="283" r:id="rId9"/>
    <p:sldId id="265" r:id="rId10"/>
    <p:sldId id="266" r:id="rId11"/>
    <p:sldId id="268" r:id="rId12"/>
    <p:sldId id="269" r:id="rId13"/>
    <p:sldId id="282" r:id="rId14"/>
    <p:sldId id="271" r:id="rId15"/>
    <p:sldId id="281" r:id="rId16"/>
    <p:sldId id="273" r:id="rId17"/>
    <p:sldId id="274" r:id="rId18"/>
    <p:sldId id="284" r:id="rId19"/>
    <p:sldId id="276" r:id="rId20"/>
    <p:sldId id="277" r:id="rId21"/>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364"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diagrams/_rels/data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70BF38-276D-4441-BFD4-AD69EE8996E7}" type="doc">
      <dgm:prSet loTypeId="urn:microsoft.com/office/officeart/2005/8/layout/hList2" loCatId="list" qsTypeId="urn:microsoft.com/office/officeart/2005/8/quickstyle/simple1" qsCatId="simple" csTypeId="urn:microsoft.com/office/officeart/2005/8/colors/accent6_5" csCatId="accent6" phldr="1"/>
      <dgm:spPr/>
      <dgm:t>
        <a:bodyPr/>
        <a:lstStyle/>
        <a:p>
          <a:endParaRPr lang="en-US"/>
        </a:p>
      </dgm:t>
    </dgm:pt>
    <dgm:pt modelId="{A34AECF7-A966-4994-AFB7-F34524CC011F}">
      <dgm:prSet phldrT="[Text]"/>
      <dgm:spPr/>
      <dgm:t>
        <a:bodyPr/>
        <a:lstStyle/>
        <a:p>
          <a:r>
            <a:rPr lang="en-US" dirty="0"/>
            <a:t>E-Learning</a:t>
          </a:r>
        </a:p>
      </dgm:t>
    </dgm:pt>
    <dgm:pt modelId="{909CB09E-87FE-4FB1-9644-B748B79B2F67}" type="parTrans" cxnId="{FB9A4D1C-371B-48E9-AF78-15F9D199040A}">
      <dgm:prSet/>
      <dgm:spPr/>
      <dgm:t>
        <a:bodyPr/>
        <a:lstStyle/>
        <a:p>
          <a:endParaRPr lang="en-US"/>
        </a:p>
      </dgm:t>
    </dgm:pt>
    <dgm:pt modelId="{97D3DAE9-9CE6-4019-BC57-9D5213AE472D}" type="sibTrans" cxnId="{FB9A4D1C-371B-48E9-AF78-15F9D199040A}">
      <dgm:prSet/>
      <dgm:spPr/>
      <dgm:t>
        <a:bodyPr/>
        <a:lstStyle/>
        <a:p>
          <a:endParaRPr lang="en-US"/>
        </a:p>
      </dgm:t>
    </dgm:pt>
    <dgm:pt modelId="{8FB80103-88A9-426B-A950-BF8794911DBE}">
      <dgm:prSet phldrT="[Text]" custT="1"/>
      <dgm:spPr>
        <a:solidFill>
          <a:schemeClr val="bg2">
            <a:lumMod val="90000"/>
            <a:alpha val="90000"/>
          </a:schemeClr>
        </a:solidFill>
      </dgm:spPr>
      <dgm:t>
        <a:bodyPr/>
        <a:lstStyle/>
        <a:p>
          <a:r>
            <a:rPr lang="en-US" sz="1800" b="1" dirty="0">
              <a:solidFill>
                <a:schemeClr val="tx1"/>
              </a:solidFill>
              <a:latin typeface="Arial" panose="020B0604020202020204" pitchFamily="34" charset="0"/>
              <a:cs typeface="Arial" panose="020B0604020202020204" pitchFamily="34" charset="0"/>
            </a:rPr>
            <a:t>E-learning: </a:t>
          </a:r>
          <a:r>
            <a:rPr lang="en-US" sz="1800" dirty="0">
              <a:solidFill>
                <a:schemeClr val="tx1"/>
              </a:solidFill>
              <a:latin typeface="Arial" panose="020B0604020202020204" pitchFamily="34" charset="0"/>
              <a:cs typeface="Arial" panose="020B0604020202020204" pitchFamily="34" charset="0"/>
            </a:rPr>
            <a:t>Makes learning experiences more engaging, effective, and interactive. It allows for personalized learning paths and opportunities for mastery which is reflected when corporate uses gamification. </a:t>
          </a:r>
        </a:p>
      </dgm:t>
    </dgm:pt>
    <dgm:pt modelId="{AD812624-43D6-4698-8655-653FA325B142}" type="parTrans" cxnId="{94269393-F900-46EA-AF14-49C2B8CBA718}">
      <dgm:prSet/>
      <dgm:spPr/>
      <dgm:t>
        <a:bodyPr/>
        <a:lstStyle/>
        <a:p>
          <a:endParaRPr lang="en-US"/>
        </a:p>
      </dgm:t>
    </dgm:pt>
    <dgm:pt modelId="{7859C1C0-A5AF-47D6-8618-1F1680E6D7B4}" type="sibTrans" cxnId="{94269393-F900-46EA-AF14-49C2B8CBA718}">
      <dgm:prSet/>
      <dgm:spPr/>
      <dgm:t>
        <a:bodyPr/>
        <a:lstStyle/>
        <a:p>
          <a:endParaRPr lang="en-US"/>
        </a:p>
      </dgm:t>
    </dgm:pt>
    <dgm:pt modelId="{780C6F92-097E-43D2-AA8F-49AD12E04B83}">
      <dgm:prSet phldrT="[Text]"/>
      <dgm:spPr/>
      <dgm:t>
        <a:bodyPr/>
        <a:lstStyle/>
        <a:p>
          <a:r>
            <a:rPr lang="en-US" dirty="0"/>
            <a:t>AI</a:t>
          </a:r>
        </a:p>
      </dgm:t>
    </dgm:pt>
    <dgm:pt modelId="{8C5BF655-7A2F-4B9C-926D-05A0A527FBF5}" type="parTrans" cxnId="{52525605-5C4A-4CA6-91D1-E4C2CEBFEF39}">
      <dgm:prSet/>
      <dgm:spPr/>
      <dgm:t>
        <a:bodyPr/>
        <a:lstStyle/>
        <a:p>
          <a:endParaRPr lang="en-US"/>
        </a:p>
      </dgm:t>
    </dgm:pt>
    <dgm:pt modelId="{5D8A7678-25C1-462F-B082-317EDCC27F70}" type="sibTrans" cxnId="{52525605-5C4A-4CA6-91D1-E4C2CEBFEF39}">
      <dgm:prSet/>
      <dgm:spPr/>
      <dgm:t>
        <a:bodyPr/>
        <a:lstStyle/>
        <a:p>
          <a:endParaRPr lang="en-US"/>
        </a:p>
      </dgm:t>
    </dgm:pt>
    <dgm:pt modelId="{9642F4F4-D8D0-4BBA-8372-616BC2604EA9}">
      <dgm:prSet phldrT="[Text]" custT="1"/>
      <dgm:spPr>
        <a:solidFill>
          <a:schemeClr val="bg2">
            <a:lumMod val="90000"/>
            <a:alpha val="70000"/>
          </a:schemeClr>
        </a:solidFill>
      </dgm:spPr>
      <dgm:t>
        <a:bodyPr/>
        <a:lstStyle/>
        <a:p>
          <a:r>
            <a:rPr lang="en-US" sz="1800" b="1" dirty="0">
              <a:solidFill>
                <a:schemeClr val="tx1"/>
              </a:solidFill>
              <a:latin typeface="Arial" panose="020B0604020202020204" pitchFamily="34" charset="0"/>
              <a:cs typeface="Arial" panose="020B0604020202020204" pitchFamily="34" charset="0"/>
            </a:rPr>
            <a:t>AI: </a:t>
          </a:r>
          <a:r>
            <a:rPr lang="en-US" sz="1800" dirty="0">
              <a:solidFill>
                <a:schemeClr val="tx1"/>
              </a:solidFill>
              <a:latin typeface="Arial" panose="020B0604020202020204" pitchFamily="34" charset="0"/>
              <a:cs typeface="Arial" panose="020B0604020202020204" pitchFamily="34" charset="0"/>
            </a:rPr>
            <a:t>The affect on AI is seen by the allowance of personalized learning paths where AI can apply different algorithms like branching scenarios, quizzes and simulations. This creates a dynamic learning experience for employees. </a:t>
          </a:r>
        </a:p>
      </dgm:t>
    </dgm:pt>
    <dgm:pt modelId="{92C21FEC-25B4-4B6C-A31D-079CACB0F318}" type="parTrans" cxnId="{1BC72467-023D-4764-8E5B-4960F18FA52D}">
      <dgm:prSet/>
      <dgm:spPr/>
      <dgm:t>
        <a:bodyPr/>
        <a:lstStyle/>
        <a:p>
          <a:endParaRPr lang="en-US"/>
        </a:p>
      </dgm:t>
    </dgm:pt>
    <dgm:pt modelId="{27115A3C-2663-435D-BF30-8F94682E2046}" type="sibTrans" cxnId="{1BC72467-023D-4764-8E5B-4960F18FA52D}">
      <dgm:prSet/>
      <dgm:spPr/>
      <dgm:t>
        <a:bodyPr/>
        <a:lstStyle/>
        <a:p>
          <a:endParaRPr lang="en-US"/>
        </a:p>
      </dgm:t>
    </dgm:pt>
    <dgm:pt modelId="{A40B5A59-6F12-43CF-AAC9-FFA74579901E}">
      <dgm:prSet phldrT="[Text]"/>
      <dgm:spPr/>
      <dgm:t>
        <a:bodyPr/>
        <a:lstStyle/>
        <a:p>
          <a:r>
            <a:rPr lang="en-US" dirty="0"/>
            <a:t>Conclusion</a:t>
          </a:r>
        </a:p>
      </dgm:t>
    </dgm:pt>
    <dgm:pt modelId="{802F8A59-DC5B-4283-820D-EF88875BC1D6}" type="parTrans" cxnId="{EAF74704-AEEF-4B90-8316-E854ABE3496E}">
      <dgm:prSet/>
      <dgm:spPr/>
      <dgm:t>
        <a:bodyPr/>
        <a:lstStyle/>
        <a:p>
          <a:endParaRPr lang="en-US"/>
        </a:p>
      </dgm:t>
    </dgm:pt>
    <dgm:pt modelId="{052F5D5F-45B4-48C4-8A10-D29AA9500582}" type="sibTrans" cxnId="{EAF74704-AEEF-4B90-8316-E854ABE3496E}">
      <dgm:prSet/>
      <dgm:spPr/>
      <dgm:t>
        <a:bodyPr/>
        <a:lstStyle/>
        <a:p>
          <a:endParaRPr lang="en-US"/>
        </a:p>
      </dgm:t>
    </dgm:pt>
    <dgm:pt modelId="{3489FC15-9737-42A5-9F67-37BF81E4FED0}">
      <dgm:prSet phldrT="[Text]" custT="1"/>
      <dgm:spPr>
        <a:solidFill>
          <a:schemeClr val="bg2">
            <a:lumMod val="90000"/>
            <a:alpha val="50000"/>
          </a:schemeClr>
        </a:solidFill>
      </dgm:spPr>
      <dgm:t>
        <a:bodyPr/>
        <a:lstStyle/>
        <a:p>
          <a:r>
            <a:rPr lang="en-US" sz="1800" dirty="0">
              <a:solidFill>
                <a:schemeClr val="tx1"/>
              </a:solidFill>
              <a:latin typeface="Arial" panose="020B0604020202020204" pitchFamily="34" charset="0"/>
              <a:cs typeface="Arial" panose="020B0604020202020204" pitchFamily="34" charset="0"/>
            </a:rPr>
            <a:t>Gamification in a corporate setting enhances learning by adding increased engagement and retention. Favorable interest has been shown regarding this topic and it has become a hot subject in the ID world especially due to recent tech advancements. </a:t>
          </a:r>
        </a:p>
      </dgm:t>
    </dgm:pt>
    <dgm:pt modelId="{267F35F9-88D7-4432-B20B-AB75FE08B805}" type="parTrans" cxnId="{7CBAB74F-FA79-44E7-B709-7B55BC8E3996}">
      <dgm:prSet/>
      <dgm:spPr/>
      <dgm:t>
        <a:bodyPr/>
        <a:lstStyle/>
        <a:p>
          <a:endParaRPr lang="en-US"/>
        </a:p>
      </dgm:t>
    </dgm:pt>
    <dgm:pt modelId="{FD40B03F-2527-4F3D-8456-BE45A6A9C637}" type="sibTrans" cxnId="{7CBAB74F-FA79-44E7-B709-7B55BC8E3996}">
      <dgm:prSet/>
      <dgm:spPr/>
      <dgm:t>
        <a:bodyPr/>
        <a:lstStyle/>
        <a:p>
          <a:endParaRPr lang="en-US"/>
        </a:p>
      </dgm:t>
    </dgm:pt>
    <dgm:pt modelId="{75050164-FFB2-45BE-A14E-F9B880A7D00E}" type="pres">
      <dgm:prSet presAssocID="{C370BF38-276D-4441-BFD4-AD69EE8996E7}" presName="linearFlow" presStyleCnt="0">
        <dgm:presLayoutVars>
          <dgm:dir/>
          <dgm:animLvl val="lvl"/>
          <dgm:resizeHandles/>
        </dgm:presLayoutVars>
      </dgm:prSet>
      <dgm:spPr/>
    </dgm:pt>
    <dgm:pt modelId="{453481BD-266C-46B1-B5F3-DD0E29B73A1F}" type="pres">
      <dgm:prSet presAssocID="{A34AECF7-A966-4994-AFB7-F34524CC011F}" presName="compositeNode" presStyleCnt="0">
        <dgm:presLayoutVars>
          <dgm:bulletEnabled val="1"/>
        </dgm:presLayoutVars>
      </dgm:prSet>
      <dgm:spPr/>
    </dgm:pt>
    <dgm:pt modelId="{9FF6679F-3BDA-44C8-A12B-B3E577203CFB}" type="pres">
      <dgm:prSet presAssocID="{A34AECF7-A966-4994-AFB7-F34524CC011F}" presName="image" presStyleLbl="fgImgPlace1" presStyleIdx="0" presStyleCnt="3"/>
      <dgm:spPr>
        <a:blipFill rotWithShape="1">
          <a:blip xmlns:r="http://schemas.openxmlformats.org/officeDocument/2006/relationships" r:embed="rId1"/>
          <a:srcRect/>
          <a:stretch>
            <a:fillRect/>
          </a:stretch>
        </a:blipFill>
      </dgm:spPr>
    </dgm:pt>
    <dgm:pt modelId="{5500DFDA-E04F-4927-BA5A-227C04A99068}" type="pres">
      <dgm:prSet presAssocID="{A34AECF7-A966-4994-AFB7-F34524CC011F}" presName="childNode" presStyleLbl="node1" presStyleIdx="0" presStyleCnt="3">
        <dgm:presLayoutVars>
          <dgm:bulletEnabled val="1"/>
        </dgm:presLayoutVars>
      </dgm:prSet>
      <dgm:spPr/>
    </dgm:pt>
    <dgm:pt modelId="{5D47EEC0-18BE-4B45-A2CB-83D5520565F7}" type="pres">
      <dgm:prSet presAssocID="{A34AECF7-A966-4994-AFB7-F34524CC011F}" presName="parentNode" presStyleLbl="revTx" presStyleIdx="0" presStyleCnt="3">
        <dgm:presLayoutVars>
          <dgm:chMax val="0"/>
          <dgm:bulletEnabled val="1"/>
        </dgm:presLayoutVars>
      </dgm:prSet>
      <dgm:spPr/>
    </dgm:pt>
    <dgm:pt modelId="{A0055BFA-AAE8-4E84-A214-B5E8136E0B9D}" type="pres">
      <dgm:prSet presAssocID="{97D3DAE9-9CE6-4019-BC57-9D5213AE472D}" presName="sibTrans" presStyleCnt="0"/>
      <dgm:spPr/>
    </dgm:pt>
    <dgm:pt modelId="{40AF038B-4FD7-4D64-A060-F8087B57F335}" type="pres">
      <dgm:prSet presAssocID="{780C6F92-097E-43D2-AA8F-49AD12E04B83}" presName="compositeNode" presStyleCnt="0">
        <dgm:presLayoutVars>
          <dgm:bulletEnabled val="1"/>
        </dgm:presLayoutVars>
      </dgm:prSet>
      <dgm:spPr/>
    </dgm:pt>
    <dgm:pt modelId="{5E88F53B-6293-44A9-A571-93C9C2945960}" type="pres">
      <dgm:prSet presAssocID="{780C6F92-097E-43D2-AA8F-49AD12E04B83}"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Bookmark with solid fill"/>
        </a:ext>
      </dgm:extLst>
    </dgm:pt>
    <dgm:pt modelId="{A618242C-0897-4DF2-A20F-09E0A0487825}" type="pres">
      <dgm:prSet presAssocID="{780C6F92-097E-43D2-AA8F-49AD12E04B83}" presName="childNode" presStyleLbl="node1" presStyleIdx="1" presStyleCnt="3">
        <dgm:presLayoutVars>
          <dgm:bulletEnabled val="1"/>
        </dgm:presLayoutVars>
      </dgm:prSet>
      <dgm:spPr/>
    </dgm:pt>
    <dgm:pt modelId="{968213F7-EDFE-4F71-BB26-D34A96A61041}" type="pres">
      <dgm:prSet presAssocID="{780C6F92-097E-43D2-AA8F-49AD12E04B83}" presName="parentNode" presStyleLbl="revTx" presStyleIdx="1" presStyleCnt="3">
        <dgm:presLayoutVars>
          <dgm:chMax val="0"/>
          <dgm:bulletEnabled val="1"/>
        </dgm:presLayoutVars>
      </dgm:prSet>
      <dgm:spPr/>
    </dgm:pt>
    <dgm:pt modelId="{2CF88F61-D389-410B-901C-0F9F42ACB94F}" type="pres">
      <dgm:prSet presAssocID="{5D8A7678-25C1-462F-B082-317EDCC27F70}" presName="sibTrans" presStyleCnt="0"/>
      <dgm:spPr/>
    </dgm:pt>
    <dgm:pt modelId="{ED28F926-6950-4B20-97C6-CCA85CBADCD1}" type="pres">
      <dgm:prSet presAssocID="{A40B5A59-6F12-43CF-AAC9-FFA74579901E}" presName="compositeNode" presStyleCnt="0">
        <dgm:presLayoutVars>
          <dgm:bulletEnabled val="1"/>
        </dgm:presLayoutVars>
      </dgm:prSet>
      <dgm:spPr/>
    </dgm:pt>
    <dgm:pt modelId="{01F0D05F-EAB7-4D59-A31A-24894517B0B9}" type="pres">
      <dgm:prSet presAssocID="{A40B5A59-6F12-43CF-AAC9-FFA74579901E}" presName="image" presStyleLbl="fgImgPlace1" presStyleIdx="2"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Bookmark with solid fill"/>
        </a:ext>
      </dgm:extLst>
    </dgm:pt>
    <dgm:pt modelId="{1D4B667E-B62C-4C4D-8A22-8D966F8AAB2F}" type="pres">
      <dgm:prSet presAssocID="{A40B5A59-6F12-43CF-AAC9-FFA74579901E}" presName="childNode" presStyleLbl="node1" presStyleIdx="2" presStyleCnt="3">
        <dgm:presLayoutVars>
          <dgm:bulletEnabled val="1"/>
        </dgm:presLayoutVars>
      </dgm:prSet>
      <dgm:spPr/>
    </dgm:pt>
    <dgm:pt modelId="{DE898A5F-0C48-4434-864C-CCD131EF1867}" type="pres">
      <dgm:prSet presAssocID="{A40B5A59-6F12-43CF-AAC9-FFA74579901E}" presName="parentNode" presStyleLbl="revTx" presStyleIdx="2" presStyleCnt="3">
        <dgm:presLayoutVars>
          <dgm:chMax val="0"/>
          <dgm:bulletEnabled val="1"/>
        </dgm:presLayoutVars>
      </dgm:prSet>
      <dgm:spPr/>
    </dgm:pt>
  </dgm:ptLst>
  <dgm:cxnLst>
    <dgm:cxn modelId="{7E7EF002-F8E9-49F1-995B-FDA07834192A}" type="presOf" srcId="{C370BF38-276D-4441-BFD4-AD69EE8996E7}" destId="{75050164-FFB2-45BE-A14E-F9B880A7D00E}" srcOrd="0" destOrd="0" presId="urn:microsoft.com/office/officeart/2005/8/layout/hList2"/>
    <dgm:cxn modelId="{EAF74704-AEEF-4B90-8316-E854ABE3496E}" srcId="{C370BF38-276D-4441-BFD4-AD69EE8996E7}" destId="{A40B5A59-6F12-43CF-AAC9-FFA74579901E}" srcOrd="2" destOrd="0" parTransId="{802F8A59-DC5B-4283-820D-EF88875BC1D6}" sibTransId="{052F5D5F-45B4-48C4-8A10-D29AA9500582}"/>
    <dgm:cxn modelId="{52525605-5C4A-4CA6-91D1-E4C2CEBFEF39}" srcId="{C370BF38-276D-4441-BFD4-AD69EE8996E7}" destId="{780C6F92-097E-43D2-AA8F-49AD12E04B83}" srcOrd="1" destOrd="0" parTransId="{8C5BF655-7A2F-4B9C-926D-05A0A527FBF5}" sibTransId="{5D8A7678-25C1-462F-B082-317EDCC27F70}"/>
    <dgm:cxn modelId="{FB9A4D1C-371B-48E9-AF78-15F9D199040A}" srcId="{C370BF38-276D-4441-BFD4-AD69EE8996E7}" destId="{A34AECF7-A966-4994-AFB7-F34524CC011F}" srcOrd="0" destOrd="0" parTransId="{909CB09E-87FE-4FB1-9644-B748B79B2F67}" sibTransId="{97D3DAE9-9CE6-4019-BC57-9D5213AE472D}"/>
    <dgm:cxn modelId="{1BC72467-023D-4764-8E5B-4960F18FA52D}" srcId="{780C6F92-097E-43D2-AA8F-49AD12E04B83}" destId="{9642F4F4-D8D0-4BBA-8372-616BC2604EA9}" srcOrd="0" destOrd="0" parTransId="{92C21FEC-25B4-4B6C-A31D-079CACB0F318}" sibTransId="{27115A3C-2663-435D-BF30-8F94682E2046}"/>
    <dgm:cxn modelId="{A1A4CA67-DF82-45D3-892B-45DF5AF91671}" type="presOf" srcId="{3489FC15-9737-42A5-9F67-37BF81E4FED0}" destId="{1D4B667E-B62C-4C4D-8A22-8D966F8AAB2F}" srcOrd="0" destOrd="0" presId="urn:microsoft.com/office/officeart/2005/8/layout/hList2"/>
    <dgm:cxn modelId="{F3274669-EAC5-4025-90C5-8D9871FD23D4}" type="presOf" srcId="{9642F4F4-D8D0-4BBA-8372-616BC2604EA9}" destId="{A618242C-0897-4DF2-A20F-09E0A0487825}" srcOrd="0" destOrd="0" presId="urn:microsoft.com/office/officeart/2005/8/layout/hList2"/>
    <dgm:cxn modelId="{06C8964E-549F-4A16-84A8-C3B11A5D613E}" type="presOf" srcId="{A34AECF7-A966-4994-AFB7-F34524CC011F}" destId="{5D47EEC0-18BE-4B45-A2CB-83D5520565F7}" srcOrd="0" destOrd="0" presId="urn:microsoft.com/office/officeart/2005/8/layout/hList2"/>
    <dgm:cxn modelId="{7CBAB74F-FA79-44E7-B709-7B55BC8E3996}" srcId="{A40B5A59-6F12-43CF-AAC9-FFA74579901E}" destId="{3489FC15-9737-42A5-9F67-37BF81E4FED0}" srcOrd="0" destOrd="0" parTransId="{267F35F9-88D7-4432-B20B-AB75FE08B805}" sibTransId="{FD40B03F-2527-4F3D-8456-BE45A6A9C637}"/>
    <dgm:cxn modelId="{94269393-F900-46EA-AF14-49C2B8CBA718}" srcId="{A34AECF7-A966-4994-AFB7-F34524CC011F}" destId="{8FB80103-88A9-426B-A950-BF8794911DBE}" srcOrd="0" destOrd="0" parTransId="{AD812624-43D6-4698-8655-653FA325B142}" sibTransId="{7859C1C0-A5AF-47D6-8618-1F1680E6D7B4}"/>
    <dgm:cxn modelId="{B2B0B2B7-6A7F-4BA2-95CA-10E1D9BF2BDF}" type="presOf" srcId="{780C6F92-097E-43D2-AA8F-49AD12E04B83}" destId="{968213F7-EDFE-4F71-BB26-D34A96A61041}" srcOrd="0" destOrd="0" presId="urn:microsoft.com/office/officeart/2005/8/layout/hList2"/>
    <dgm:cxn modelId="{CA002AD8-403E-4950-B64A-6A747C1120B5}" type="presOf" srcId="{A40B5A59-6F12-43CF-AAC9-FFA74579901E}" destId="{DE898A5F-0C48-4434-864C-CCD131EF1867}" srcOrd="0" destOrd="0" presId="urn:microsoft.com/office/officeart/2005/8/layout/hList2"/>
    <dgm:cxn modelId="{83E9C6FF-8750-4229-AF35-5DBC8FFFB144}" type="presOf" srcId="{8FB80103-88A9-426B-A950-BF8794911DBE}" destId="{5500DFDA-E04F-4927-BA5A-227C04A99068}" srcOrd="0" destOrd="0" presId="urn:microsoft.com/office/officeart/2005/8/layout/hList2"/>
    <dgm:cxn modelId="{13CE814D-42BD-4604-8F42-2D7F7C39F089}" type="presParOf" srcId="{75050164-FFB2-45BE-A14E-F9B880A7D00E}" destId="{453481BD-266C-46B1-B5F3-DD0E29B73A1F}" srcOrd="0" destOrd="0" presId="urn:microsoft.com/office/officeart/2005/8/layout/hList2"/>
    <dgm:cxn modelId="{54A8E5E3-A6DC-447B-A40F-481488365607}" type="presParOf" srcId="{453481BD-266C-46B1-B5F3-DD0E29B73A1F}" destId="{9FF6679F-3BDA-44C8-A12B-B3E577203CFB}" srcOrd="0" destOrd="0" presId="urn:microsoft.com/office/officeart/2005/8/layout/hList2"/>
    <dgm:cxn modelId="{53018540-68AA-4772-8B8A-1F033D258103}" type="presParOf" srcId="{453481BD-266C-46B1-B5F3-DD0E29B73A1F}" destId="{5500DFDA-E04F-4927-BA5A-227C04A99068}" srcOrd="1" destOrd="0" presId="urn:microsoft.com/office/officeart/2005/8/layout/hList2"/>
    <dgm:cxn modelId="{E7A973E3-E5C5-4630-B1FF-7ED7F64C3802}" type="presParOf" srcId="{453481BD-266C-46B1-B5F3-DD0E29B73A1F}" destId="{5D47EEC0-18BE-4B45-A2CB-83D5520565F7}" srcOrd="2" destOrd="0" presId="urn:microsoft.com/office/officeart/2005/8/layout/hList2"/>
    <dgm:cxn modelId="{970EBED6-DA3B-42EC-A73C-BEC18C717C1A}" type="presParOf" srcId="{75050164-FFB2-45BE-A14E-F9B880A7D00E}" destId="{A0055BFA-AAE8-4E84-A214-B5E8136E0B9D}" srcOrd="1" destOrd="0" presId="urn:microsoft.com/office/officeart/2005/8/layout/hList2"/>
    <dgm:cxn modelId="{736B1772-A083-4663-B788-FDCB6A80967F}" type="presParOf" srcId="{75050164-FFB2-45BE-A14E-F9B880A7D00E}" destId="{40AF038B-4FD7-4D64-A060-F8087B57F335}" srcOrd="2" destOrd="0" presId="urn:microsoft.com/office/officeart/2005/8/layout/hList2"/>
    <dgm:cxn modelId="{86E2722C-94D2-4ECE-9048-5D84520C1808}" type="presParOf" srcId="{40AF038B-4FD7-4D64-A060-F8087B57F335}" destId="{5E88F53B-6293-44A9-A571-93C9C2945960}" srcOrd="0" destOrd="0" presId="urn:microsoft.com/office/officeart/2005/8/layout/hList2"/>
    <dgm:cxn modelId="{4A1213F7-7D6F-4002-91DB-9F2E3D9F915A}" type="presParOf" srcId="{40AF038B-4FD7-4D64-A060-F8087B57F335}" destId="{A618242C-0897-4DF2-A20F-09E0A0487825}" srcOrd="1" destOrd="0" presId="urn:microsoft.com/office/officeart/2005/8/layout/hList2"/>
    <dgm:cxn modelId="{AC41C628-FE2D-467F-AF52-3A08CF870F54}" type="presParOf" srcId="{40AF038B-4FD7-4D64-A060-F8087B57F335}" destId="{968213F7-EDFE-4F71-BB26-D34A96A61041}" srcOrd="2" destOrd="0" presId="urn:microsoft.com/office/officeart/2005/8/layout/hList2"/>
    <dgm:cxn modelId="{DD2E6727-030A-4FF6-BBE1-824D0FD3C010}" type="presParOf" srcId="{75050164-FFB2-45BE-A14E-F9B880A7D00E}" destId="{2CF88F61-D389-410B-901C-0F9F42ACB94F}" srcOrd="3" destOrd="0" presId="urn:microsoft.com/office/officeart/2005/8/layout/hList2"/>
    <dgm:cxn modelId="{8F25E19F-58A4-40D6-976D-A7FEC0FDB687}" type="presParOf" srcId="{75050164-FFB2-45BE-A14E-F9B880A7D00E}" destId="{ED28F926-6950-4B20-97C6-CCA85CBADCD1}" srcOrd="4" destOrd="0" presId="urn:microsoft.com/office/officeart/2005/8/layout/hList2"/>
    <dgm:cxn modelId="{1E231462-9FC0-4572-880C-3317EE2FA45A}" type="presParOf" srcId="{ED28F926-6950-4B20-97C6-CCA85CBADCD1}" destId="{01F0D05F-EAB7-4D59-A31A-24894517B0B9}" srcOrd="0" destOrd="0" presId="urn:microsoft.com/office/officeart/2005/8/layout/hList2"/>
    <dgm:cxn modelId="{4142CC25-9F2B-4606-B043-A603CDF7FDDA}" type="presParOf" srcId="{ED28F926-6950-4B20-97C6-CCA85CBADCD1}" destId="{1D4B667E-B62C-4C4D-8A22-8D966F8AAB2F}" srcOrd="1" destOrd="0" presId="urn:microsoft.com/office/officeart/2005/8/layout/hList2"/>
    <dgm:cxn modelId="{C4A37D8F-D2EA-4E55-8807-A480D40B6EB1}" type="presParOf" srcId="{ED28F926-6950-4B20-97C6-CCA85CBADCD1}" destId="{DE898A5F-0C48-4434-864C-CCD131EF1867}"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7EEC0-18BE-4B45-A2CB-83D5520565F7}">
      <dsp:nvSpPr>
        <dsp:cNvPr id="0" name=""/>
        <dsp:cNvSpPr/>
      </dsp:nvSpPr>
      <dsp:spPr>
        <a:xfrm rot="16200000">
          <a:off x="-2051888" y="3069436"/>
          <a:ext cx="4673514" cy="459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5664" bIns="0" numCol="1" spcCol="1270" anchor="t" anchorCtr="0">
          <a:noAutofit/>
        </a:bodyPr>
        <a:lstStyle/>
        <a:p>
          <a:pPr marL="0" lvl="0" indent="0" algn="r" defTabSz="889000">
            <a:lnSpc>
              <a:spcPct val="90000"/>
            </a:lnSpc>
            <a:spcBef>
              <a:spcPct val="0"/>
            </a:spcBef>
            <a:spcAft>
              <a:spcPct val="35000"/>
            </a:spcAft>
            <a:buNone/>
          </a:pPr>
          <a:r>
            <a:rPr lang="en-US" sz="2000" kern="1200" dirty="0"/>
            <a:t>E-Learning</a:t>
          </a:r>
        </a:p>
      </dsp:txBody>
      <dsp:txXfrm>
        <a:off x="-2051888" y="3069436"/>
        <a:ext cx="4673514" cy="459964"/>
      </dsp:txXfrm>
    </dsp:sp>
    <dsp:sp modelId="{5500DFDA-E04F-4927-BA5A-227C04A99068}">
      <dsp:nvSpPr>
        <dsp:cNvPr id="0" name=""/>
        <dsp:cNvSpPr/>
      </dsp:nvSpPr>
      <dsp:spPr>
        <a:xfrm>
          <a:off x="514850" y="962662"/>
          <a:ext cx="2291113" cy="4673514"/>
        </a:xfrm>
        <a:prstGeom prst="rect">
          <a:avLst/>
        </a:prstGeom>
        <a:solidFill>
          <a:schemeClr val="bg2">
            <a:lumMod val="90000"/>
            <a:alpha val="9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05664"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solidFill>
                <a:schemeClr val="tx1"/>
              </a:solidFill>
              <a:latin typeface="Arial" panose="020B0604020202020204" pitchFamily="34" charset="0"/>
              <a:cs typeface="Arial" panose="020B0604020202020204" pitchFamily="34" charset="0"/>
            </a:rPr>
            <a:t>E-learning: </a:t>
          </a:r>
          <a:r>
            <a:rPr lang="en-US" sz="1800" kern="1200" dirty="0">
              <a:solidFill>
                <a:schemeClr val="tx1"/>
              </a:solidFill>
              <a:latin typeface="Arial" panose="020B0604020202020204" pitchFamily="34" charset="0"/>
              <a:cs typeface="Arial" panose="020B0604020202020204" pitchFamily="34" charset="0"/>
            </a:rPr>
            <a:t>Makes learning experiences more engaging, effective, and interactive. It allows for personalized learning paths and opportunities for mastery which is reflected when corporate uses gamification. </a:t>
          </a:r>
        </a:p>
      </dsp:txBody>
      <dsp:txXfrm>
        <a:off x="514850" y="962662"/>
        <a:ext cx="2291113" cy="4673514"/>
      </dsp:txXfrm>
    </dsp:sp>
    <dsp:sp modelId="{9FF6679F-3BDA-44C8-A12B-B3E577203CFB}">
      <dsp:nvSpPr>
        <dsp:cNvPr id="0" name=""/>
        <dsp:cNvSpPr/>
      </dsp:nvSpPr>
      <dsp:spPr>
        <a:xfrm>
          <a:off x="54885" y="355508"/>
          <a:ext cx="919929" cy="919929"/>
        </a:xfrm>
        <a:prstGeom prst="rect">
          <a:avLst/>
        </a:prstGeom>
        <a:blipFill rotWithShape="1">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8213F7-EDFE-4F71-BB26-D34A96A61041}">
      <dsp:nvSpPr>
        <dsp:cNvPr id="0" name=""/>
        <dsp:cNvSpPr/>
      </dsp:nvSpPr>
      <dsp:spPr>
        <a:xfrm rot="16200000">
          <a:off x="1283780" y="3069436"/>
          <a:ext cx="4673514" cy="459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5664" bIns="0" numCol="1" spcCol="1270" anchor="t" anchorCtr="0">
          <a:noAutofit/>
        </a:bodyPr>
        <a:lstStyle/>
        <a:p>
          <a:pPr marL="0" lvl="0" indent="0" algn="r" defTabSz="889000">
            <a:lnSpc>
              <a:spcPct val="90000"/>
            </a:lnSpc>
            <a:spcBef>
              <a:spcPct val="0"/>
            </a:spcBef>
            <a:spcAft>
              <a:spcPct val="35000"/>
            </a:spcAft>
            <a:buNone/>
          </a:pPr>
          <a:r>
            <a:rPr lang="en-US" sz="2000" kern="1200" dirty="0"/>
            <a:t>AI</a:t>
          </a:r>
        </a:p>
      </dsp:txBody>
      <dsp:txXfrm>
        <a:off x="1283780" y="3069436"/>
        <a:ext cx="4673514" cy="459964"/>
      </dsp:txXfrm>
    </dsp:sp>
    <dsp:sp modelId="{A618242C-0897-4DF2-A20F-09E0A0487825}">
      <dsp:nvSpPr>
        <dsp:cNvPr id="0" name=""/>
        <dsp:cNvSpPr/>
      </dsp:nvSpPr>
      <dsp:spPr>
        <a:xfrm>
          <a:off x="3850520" y="962662"/>
          <a:ext cx="2291113" cy="4673514"/>
        </a:xfrm>
        <a:prstGeom prst="rect">
          <a:avLst/>
        </a:prstGeom>
        <a:solidFill>
          <a:schemeClr val="bg2">
            <a:lumMod val="90000"/>
            <a:alpha val="7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05664"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solidFill>
                <a:schemeClr val="tx1"/>
              </a:solidFill>
              <a:latin typeface="Arial" panose="020B0604020202020204" pitchFamily="34" charset="0"/>
              <a:cs typeface="Arial" panose="020B0604020202020204" pitchFamily="34" charset="0"/>
            </a:rPr>
            <a:t>AI: </a:t>
          </a:r>
          <a:r>
            <a:rPr lang="en-US" sz="1800" kern="1200" dirty="0">
              <a:solidFill>
                <a:schemeClr val="tx1"/>
              </a:solidFill>
              <a:latin typeface="Arial" panose="020B0604020202020204" pitchFamily="34" charset="0"/>
              <a:cs typeface="Arial" panose="020B0604020202020204" pitchFamily="34" charset="0"/>
            </a:rPr>
            <a:t>The affect on AI is seen by the allowance of personalized learning paths where AI can apply different algorithms like branching scenarios, quizzes and simulations. This creates a dynamic learning experience for employees. </a:t>
          </a:r>
        </a:p>
      </dsp:txBody>
      <dsp:txXfrm>
        <a:off x="3850520" y="962662"/>
        <a:ext cx="2291113" cy="4673514"/>
      </dsp:txXfrm>
    </dsp:sp>
    <dsp:sp modelId="{5E88F53B-6293-44A9-A571-93C9C2945960}">
      <dsp:nvSpPr>
        <dsp:cNvPr id="0" name=""/>
        <dsp:cNvSpPr/>
      </dsp:nvSpPr>
      <dsp:spPr>
        <a:xfrm>
          <a:off x="3390555" y="355508"/>
          <a:ext cx="919929" cy="919929"/>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898A5F-0C48-4434-864C-CCD131EF1867}">
      <dsp:nvSpPr>
        <dsp:cNvPr id="0" name=""/>
        <dsp:cNvSpPr/>
      </dsp:nvSpPr>
      <dsp:spPr>
        <a:xfrm rot="16200000">
          <a:off x="4619450" y="3069436"/>
          <a:ext cx="4673514" cy="459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5664" bIns="0" numCol="1" spcCol="1270" anchor="t" anchorCtr="0">
          <a:noAutofit/>
        </a:bodyPr>
        <a:lstStyle/>
        <a:p>
          <a:pPr marL="0" lvl="0" indent="0" algn="r" defTabSz="889000">
            <a:lnSpc>
              <a:spcPct val="90000"/>
            </a:lnSpc>
            <a:spcBef>
              <a:spcPct val="0"/>
            </a:spcBef>
            <a:spcAft>
              <a:spcPct val="35000"/>
            </a:spcAft>
            <a:buNone/>
          </a:pPr>
          <a:r>
            <a:rPr lang="en-US" sz="2000" kern="1200" dirty="0"/>
            <a:t>Conclusion</a:t>
          </a:r>
        </a:p>
      </dsp:txBody>
      <dsp:txXfrm>
        <a:off x="4619450" y="3069436"/>
        <a:ext cx="4673514" cy="459964"/>
      </dsp:txXfrm>
    </dsp:sp>
    <dsp:sp modelId="{1D4B667E-B62C-4C4D-8A22-8D966F8AAB2F}">
      <dsp:nvSpPr>
        <dsp:cNvPr id="0" name=""/>
        <dsp:cNvSpPr/>
      </dsp:nvSpPr>
      <dsp:spPr>
        <a:xfrm>
          <a:off x="7186189" y="962662"/>
          <a:ext cx="2291113" cy="4673514"/>
        </a:xfrm>
        <a:prstGeom prst="rect">
          <a:avLst/>
        </a:prstGeom>
        <a:solidFill>
          <a:schemeClr val="bg2">
            <a:lumMod val="90000"/>
            <a:alpha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05664"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latin typeface="Arial" panose="020B0604020202020204" pitchFamily="34" charset="0"/>
              <a:cs typeface="Arial" panose="020B0604020202020204" pitchFamily="34" charset="0"/>
            </a:rPr>
            <a:t>Gamification in a corporate setting enhances learning by adding increased engagement and retention. Favorable interest has been shown regarding this topic and it has become a hot subject in the ID world especially due to recent tech advancements. </a:t>
          </a:r>
        </a:p>
      </dsp:txBody>
      <dsp:txXfrm>
        <a:off x="7186189" y="962662"/>
        <a:ext cx="2291113" cy="4673514"/>
      </dsp:txXfrm>
    </dsp:sp>
    <dsp:sp modelId="{01F0D05F-EAB7-4D59-A31A-24894517B0B9}">
      <dsp:nvSpPr>
        <dsp:cNvPr id="0" name=""/>
        <dsp:cNvSpPr/>
      </dsp:nvSpPr>
      <dsp:spPr>
        <a:xfrm>
          <a:off x="6726224" y="355508"/>
          <a:ext cx="919929" cy="919929"/>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10/3/2024</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815318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42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756570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41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190281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40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745513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39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877447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38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769039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37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969300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36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471602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35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0472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34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219522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33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419501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10/3/2024</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2412867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32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008714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31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969640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30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567000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29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501618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28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026445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27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751168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26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982385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25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073132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24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2213471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23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270577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10/3/2024</a:t>
            </a:fld>
            <a:endParaRPr lang="en-US" dirty="0"/>
          </a:p>
        </p:txBody>
      </p:sp>
    </p:spTree>
    <p:extLst>
      <p:ext uri="{BB962C8B-B14F-4D97-AF65-F5344CB8AC3E}">
        <p14:creationId xmlns:p14="http://schemas.microsoft.com/office/powerpoint/2010/main" val="15143538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22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450736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21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4359406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20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0145942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19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5392271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18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2258437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17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1072792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16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9093123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15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5901669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14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3382688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13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811130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10/3/2024</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176532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12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9224358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11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033621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10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910195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9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417708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8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645773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7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9085678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6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0729167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5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4869150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4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8258569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3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174902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10/3/2024</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929815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2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7121224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1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1509438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10/3/2024</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2795519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10/3/2024</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8911566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10/3/2024</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6269791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10/3/2024</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040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10/3/2024</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251693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692488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44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29016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43_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10/3/2024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08468899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10/3/2024</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45573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14" r:id="rId5"/>
    <p:sldLayoutId id="2147483719" r:id="rId6"/>
    <p:sldLayoutId id="2147483715" r:id="rId7"/>
    <p:sldLayoutId id="2147483769" r:id="rId8"/>
    <p:sldLayoutId id="2147483768" r:id="rId9"/>
    <p:sldLayoutId id="2147483767" r:id="rId10"/>
    <p:sldLayoutId id="2147483766" r:id="rId11"/>
    <p:sldLayoutId id="2147483765" r:id="rId12"/>
    <p:sldLayoutId id="2147483764" r:id="rId13"/>
    <p:sldLayoutId id="2147483763" r:id="rId14"/>
    <p:sldLayoutId id="2147483762" r:id="rId15"/>
    <p:sldLayoutId id="2147483761" r:id="rId16"/>
    <p:sldLayoutId id="2147483760" r:id="rId17"/>
    <p:sldLayoutId id="2147483759" r:id="rId18"/>
    <p:sldLayoutId id="2147483758" r:id="rId19"/>
    <p:sldLayoutId id="2147483757" r:id="rId20"/>
    <p:sldLayoutId id="2147483756" r:id="rId21"/>
    <p:sldLayoutId id="2147483755" r:id="rId22"/>
    <p:sldLayoutId id="2147483754" r:id="rId23"/>
    <p:sldLayoutId id="2147483753" r:id="rId24"/>
    <p:sldLayoutId id="2147483752" r:id="rId25"/>
    <p:sldLayoutId id="2147483751" r:id="rId26"/>
    <p:sldLayoutId id="2147483750" r:id="rId27"/>
    <p:sldLayoutId id="2147483749" r:id="rId28"/>
    <p:sldLayoutId id="2147483748" r:id="rId29"/>
    <p:sldLayoutId id="2147483747" r:id="rId30"/>
    <p:sldLayoutId id="2147483746" r:id="rId31"/>
    <p:sldLayoutId id="2147483745" r:id="rId32"/>
    <p:sldLayoutId id="2147483744" r:id="rId33"/>
    <p:sldLayoutId id="2147483743" r:id="rId34"/>
    <p:sldLayoutId id="2147483742" r:id="rId35"/>
    <p:sldLayoutId id="2147483741" r:id="rId36"/>
    <p:sldLayoutId id="2147483740" r:id="rId37"/>
    <p:sldLayoutId id="2147483739" r:id="rId38"/>
    <p:sldLayoutId id="2147483738" r:id="rId39"/>
    <p:sldLayoutId id="2147483737" r:id="rId40"/>
    <p:sldLayoutId id="2147483736" r:id="rId41"/>
    <p:sldLayoutId id="2147483735" r:id="rId42"/>
    <p:sldLayoutId id="2147483734" r:id="rId43"/>
    <p:sldLayoutId id="2147483733" r:id="rId44"/>
    <p:sldLayoutId id="2147483732" r:id="rId45"/>
    <p:sldLayoutId id="2147483731" r:id="rId46"/>
    <p:sldLayoutId id="2147483730" r:id="rId47"/>
    <p:sldLayoutId id="2147483729" r:id="rId48"/>
    <p:sldLayoutId id="2147483728" r:id="rId49"/>
    <p:sldLayoutId id="2147483727" r:id="rId50"/>
    <p:sldLayoutId id="2147483726" r:id="rId51"/>
    <p:sldLayoutId id="2147483716" r:id="rId52"/>
    <p:sldLayoutId id="2147483717" r:id="rId53"/>
    <p:sldLayoutId id="2147483718" r:id="rId54"/>
    <p:sldLayoutId id="2147483720" r:id="rId55"/>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hyperlink" Target="https://www.thehrdirector.com/features/gamification/a-brief-history-of-gamification/" TargetMode="External"/><Relationship Id="rId2" Type="http://schemas.openxmlformats.org/officeDocument/2006/relationships/hyperlink" Target="https://www.youtube.com/watch?v=bzoOrYmWaEM" TargetMode="External"/><Relationship Id="rId1" Type="http://schemas.openxmlformats.org/officeDocument/2006/relationships/slideLayout" Target="../slideLayouts/slideLayout7.xml"/><Relationship Id="rId6" Type="http://schemas.openxmlformats.org/officeDocument/2006/relationships/hyperlink" Target="file:///C:\Users\Jo\Downloads\610%20References.pdf" TargetMode="External"/><Relationship Id="rId5" Type="http://schemas.openxmlformats.org/officeDocument/2006/relationships/hyperlink" Target="https://doi-org.esearch.ut.edu/10.1016/j.entcom.2021.100463" TargetMode="External"/><Relationship Id="rId4" Type="http://schemas.openxmlformats.org/officeDocument/2006/relationships/hyperlink" Target="https://doi.org/10.1007/s11528-019-00446-7"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www.youtube.com/embed/bzoOrYmWaEM?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in front of a white wall with text&#10;&#10;Description automatically generated">
            <a:extLst>
              <a:ext uri="{FF2B5EF4-FFF2-40B4-BE49-F238E27FC236}">
                <a16:creationId xmlns:a16="http://schemas.microsoft.com/office/drawing/2014/main" id="{E2BEED24-DC47-291C-3C61-45EAC4ABCF9B}"/>
              </a:ext>
            </a:extLst>
          </p:cNvPr>
          <p:cNvPicPr>
            <a:picLocks noChangeAspect="1"/>
          </p:cNvPicPr>
          <p:nvPr/>
        </p:nvPicPr>
        <p:blipFill rotWithShape="1">
          <a:blip r:embed="rId3">
            <a:extLst>
              <a:ext uri="{28A0092B-C50C-407E-A947-70E740481C1C}">
                <a14:useLocalDpi xmlns:a14="http://schemas.microsoft.com/office/drawing/2010/main" val="0"/>
              </a:ext>
            </a:extLst>
          </a:blip>
          <a:srcRect b="4403"/>
          <a:stretch/>
        </p:blipFill>
        <p:spPr>
          <a:xfrm>
            <a:off x="947472" y="0"/>
            <a:ext cx="10297056" cy="6858000"/>
          </a:xfrm>
          <a:prstGeom prst="rect">
            <a:avLst/>
          </a:prstGeom>
        </p:spPr>
      </p:pic>
      <p:sp>
        <p:nvSpPr>
          <p:cNvPr id="4" name="TextBox 3">
            <a:extLst>
              <a:ext uri="{FF2B5EF4-FFF2-40B4-BE49-F238E27FC236}">
                <a16:creationId xmlns:a16="http://schemas.microsoft.com/office/drawing/2014/main" id="{1502F15C-C3DC-3D42-ADC0-5D418A0E2127}"/>
              </a:ext>
            </a:extLst>
          </p:cNvPr>
          <p:cNvSpPr txBox="1"/>
          <p:nvPr/>
        </p:nvSpPr>
        <p:spPr>
          <a:xfrm>
            <a:off x="7000240" y="4094480"/>
            <a:ext cx="4244288" cy="1477328"/>
          </a:xfrm>
          <a:prstGeom prst="rect">
            <a:avLst/>
          </a:prstGeom>
          <a:solidFill>
            <a:schemeClr val="bg2">
              <a:lumMod val="90000"/>
            </a:schemeClr>
          </a:solidFill>
        </p:spPr>
        <p:txBody>
          <a:bodyPr wrap="square" rtlCol="0">
            <a:spAutoFit/>
          </a:bodyPr>
          <a:lstStyle/>
          <a:p>
            <a:pPr algn="ctr"/>
            <a:r>
              <a:rPr lang="en-US" dirty="0"/>
              <a:t>Jo Hanna</a:t>
            </a:r>
          </a:p>
          <a:p>
            <a:pPr algn="ctr"/>
            <a:r>
              <a:rPr lang="en-US" dirty="0"/>
              <a:t>EME610</a:t>
            </a:r>
          </a:p>
          <a:p>
            <a:pPr algn="ctr"/>
            <a:r>
              <a:rPr lang="en-US" dirty="0"/>
              <a:t>Dr. Malan-Rush</a:t>
            </a:r>
          </a:p>
          <a:p>
            <a:pPr algn="ctr"/>
            <a:r>
              <a:rPr lang="en-US" dirty="0"/>
              <a:t>The University of Tampa</a:t>
            </a:r>
          </a:p>
          <a:p>
            <a:pPr algn="ctr"/>
            <a:r>
              <a:rPr lang="en-US" dirty="0"/>
              <a:t>Spring 2024</a:t>
            </a:r>
          </a:p>
        </p:txBody>
      </p:sp>
      <p:sp>
        <p:nvSpPr>
          <p:cNvPr id="5" name="Rectangle 4">
            <a:extLst>
              <a:ext uri="{FF2B5EF4-FFF2-40B4-BE49-F238E27FC236}">
                <a16:creationId xmlns:a16="http://schemas.microsoft.com/office/drawing/2014/main" id="{D2FC4901-670C-E7D2-0EA4-EEE74D01313B}"/>
              </a:ext>
            </a:extLst>
          </p:cNvPr>
          <p:cNvSpPr/>
          <p:nvPr/>
        </p:nvSpPr>
        <p:spPr>
          <a:xfrm>
            <a:off x="713497" y="4408097"/>
            <a:ext cx="4686640" cy="1754326"/>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Bradley Hand ITC" panose="03070402050302030203" pitchFamily="66" charset="0"/>
              </a:rPr>
              <a:t>in a corporate setting</a:t>
            </a:r>
            <a:endParaRPr lang="en-US" sz="5400" b="0" cap="none" spc="0" dirty="0">
              <a:ln w="0"/>
              <a:solidFill>
                <a:schemeClr val="tx1"/>
              </a:solidFill>
              <a:effectLst>
                <a:outerShdw blurRad="38100" dist="19050" dir="2700000" algn="tl" rotWithShape="0">
                  <a:schemeClr val="dk1">
                    <a:alpha val="40000"/>
                  </a:schemeClr>
                </a:outerShdw>
              </a:effectLst>
              <a:latin typeface="Bradley Hand ITC" panose="03070402050302030203" pitchFamily="66" charset="0"/>
            </a:endParaRPr>
          </a:p>
        </p:txBody>
      </p:sp>
    </p:spTree>
    <p:custDataLst>
      <p:tags r:id="rId1"/>
    </p:custDataLst>
    <p:extLst>
      <p:ext uri="{BB962C8B-B14F-4D97-AF65-F5344CB8AC3E}">
        <p14:creationId xmlns:p14="http://schemas.microsoft.com/office/powerpoint/2010/main" val="2350451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B09BAB-270B-C60E-331D-57C13FF1CFAC}"/>
              </a:ext>
            </a:extLst>
          </p:cNvPr>
          <p:cNvSpPr/>
          <p:nvPr/>
        </p:nvSpPr>
        <p:spPr>
          <a:xfrm>
            <a:off x="0" y="17088"/>
            <a:ext cx="12278988" cy="584775"/>
          </a:xfrm>
          <a:prstGeom prst="rect">
            <a:avLst/>
          </a:prstGeom>
          <a:noFill/>
        </p:spPr>
        <p:txBody>
          <a:bodyPr wrap="square" lIns="91440" tIns="45720" rIns="91440" bIns="45720">
            <a:spAutoFit/>
          </a:bodyPr>
          <a:lstStyle/>
          <a:p>
            <a:pPr algn="ctr"/>
            <a:r>
              <a:rPr lang="en-US" sz="32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Has gamification </a:t>
            </a:r>
            <a:r>
              <a:rPr lang="en-US" sz="32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caused other trends or issues to arise?</a:t>
            </a:r>
            <a:endParaRPr lang="en-US" sz="32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069A371-D129-05A8-5922-108605079391}"/>
              </a:ext>
            </a:extLst>
          </p:cNvPr>
          <p:cNvPicPr>
            <a:picLocks noChangeAspect="1"/>
          </p:cNvPicPr>
          <p:nvPr/>
        </p:nvPicPr>
        <p:blipFill>
          <a:blip r:embed="rId2"/>
          <a:stretch>
            <a:fillRect/>
          </a:stretch>
        </p:blipFill>
        <p:spPr>
          <a:xfrm>
            <a:off x="6475561" y="2139198"/>
            <a:ext cx="5112589" cy="3749296"/>
          </a:xfrm>
          <a:prstGeom prst="rect">
            <a:avLst/>
          </a:prstGeom>
        </p:spPr>
      </p:pic>
      <p:pic>
        <p:nvPicPr>
          <p:cNvPr id="6" name="Picture 5">
            <a:extLst>
              <a:ext uri="{FF2B5EF4-FFF2-40B4-BE49-F238E27FC236}">
                <a16:creationId xmlns:a16="http://schemas.microsoft.com/office/drawing/2014/main" id="{0B13CAFB-0E32-FAD4-2C5D-998A653A005B}"/>
              </a:ext>
            </a:extLst>
          </p:cNvPr>
          <p:cNvPicPr>
            <a:picLocks noChangeAspect="1"/>
          </p:cNvPicPr>
          <p:nvPr/>
        </p:nvPicPr>
        <p:blipFill>
          <a:blip r:embed="rId2"/>
          <a:stretch>
            <a:fillRect/>
          </a:stretch>
        </p:blipFill>
        <p:spPr>
          <a:xfrm>
            <a:off x="603850" y="2139199"/>
            <a:ext cx="5020574" cy="3749295"/>
          </a:xfrm>
          <a:prstGeom prst="rect">
            <a:avLst/>
          </a:prstGeom>
        </p:spPr>
      </p:pic>
      <p:sp>
        <p:nvSpPr>
          <p:cNvPr id="4" name="TextBox 3">
            <a:extLst>
              <a:ext uri="{FF2B5EF4-FFF2-40B4-BE49-F238E27FC236}">
                <a16:creationId xmlns:a16="http://schemas.microsoft.com/office/drawing/2014/main" id="{20CFA4AB-A511-B999-8719-B9D9AFFBA4F0}"/>
              </a:ext>
            </a:extLst>
          </p:cNvPr>
          <p:cNvSpPr txBox="1"/>
          <p:nvPr/>
        </p:nvSpPr>
        <p:spPr>
          <a:xfrm>
            <a:off x="774940" y="2305686"/>
            <a:ext cx="4676954" cy="2862322"/>
          </a:xfrm>
          <a:prstGeom prst="rect">
            <a:avLst/>
          </a:prstGeom>
          <a:noFill/>
        </p:spPr>
        <p:txBody>
          <a:bodyPr wrap="square" rtlCol="0">
            <a:spAutoFit/>
          </a:bodyPr>
          <a:lstStyle/>
          <a:p>
            <a:r>
              <a:rPr lang="en-US" b="1" dirty="0"/>
              <a:t>Enhancement: </a:t>
            </a:r>
            <a:r>
              <a:rPr lang="en-US" dirty="0"/>
              <a:t>Introducing game elements into corporate training materials leads to enhanced engagement.</a:t>
            </a:r>
          </a:p>
          <a:p>
            <a:endParaRPr lang="en-US" dirty="0"/>
          </a:p>
          <a:p>
            <a:r>
              <a:rPr lang="en-US" b="1" dirty="0"/>
              <a:t>Immersive technologies: </a:t>
            </a:r>
            <a:r>
              <a:rPr lang="en-US" dirty="0"/>
              <a:t>AR and VR work hand in hand with gamification and have grown exponentially in recent years.</a:t>
            </a:r>
          </a:p>
          <a:p>
            <a:endParaRPr lang="en-US" dirty="0"/>
          </a:p>
        </p:txBody>
      </p:sp>
      <p:sp>
        <p:nvSpPr>
          <p:cNvPr id="3" name="TextBox 2">
            <a:extLst>
              <a:ext uri="{FF2B5EF4-FFF2-40B4-BE49-F238E27FC236}">
                <a16:creationId xmlns:a16="http://schemas.microsoft.com/office/drawing/2014/main" id="{D0E57BCF-D7EA-738B-E55D-7DC6514E8B94}"/>
              </a:ext>
            </a:extLst>
          </p:cNvPr>
          <p:cNvSpPr txBox="1"/>
          <p:nvPr/>
        </p:nvSpPr>
        <p:spPr>
          <a:xfrm>
            <a:off x="6646651" y="2305686"/>
            <a:ext cx="4770408" cy="3139321"/>
          </a:xfrm>
          <a:prstGeom prst="rect">
            <a:avLst/>
          </a:prstGeom>
          <a:noFill/>
        </p:spPr>
        <p:txBody>
          <a:bodyPr wrap="square" rtlCol="0">
            <a:spAutoFit/>
          </a:bodyPr>
          <a:lstStyle/>
          <a:p>
            <a:r>
              <a:rPr lang="en-US" b="1" dirty="0"/>
              <a:t>Overreliance: </a:t>
            </a:r>
            <a:r>
              <a:rPr lang="en-US" dirty="0"/>
              <a:t>Gamification can be very motivating due to extrinsic rewards but for some, it can cause overreliance on gaming.</a:t>
            </a:r>
          </a:p>
          <a:p>
            <a:endParaRPr lang="en-US" dirty="0"/>
          </a:p>
          <a:p>
            <a:r>
              <a:rPr lang="en-US" b="1" dirty="0"/>
              <a:t>Superficial learning: </a:t>
            </a:r>
            <a:r>
              <a:rPr lang="en-US" dirty="0"/>
              <a:t>Some jobs require hands on experience.</a:t>
            </a:r>
          </a:p>
          <a:p>
            <a:endParaRPr lang="en-US" dirty="0"/>
          </a:p>
          <a:p>
            <a:r>
              <a:rPr lang="en-US" b="1" dirty="0"/>
              <a:t>Fun versus educational balance: </a:t>
            </a:r>
            <a:r>
              <a:rPr lang="en-US" dirty="0"/>
              <a:t>There is a time and a place for gamification to be beneficial.</a:t>
            </a:r>
          </a:p>
        </p:txBody>
      </p:sp>
      <p:sp>
        <p:nvSpPr>
          <p:cNvPr id="7" name="Rectangle 6">
            <a:extLst>
              <a:ext uri="{FF2B5EF4-FFF2-40B4-BE49-F238E27FC236}">
                <a16:creationId xmlns:a16="http://schemas.microsoft.com/office/drawing/2014/main" id="{F6A9A828-07F6-B119-9630-2B3C7310E0BA}"/>
              </a:ext>
            </a:extLst>
          </p:cNvPr>
          <p:cNvSpPr/>
          <p:nvPr/>
        </p:nvSpPr>
        <p:spPr>
          <a:xfrm>
            <a:off x="1708971" y="1215868"/>
            <a:ext cx="2683812" cy="923330"/>
          </a:xfrm>
          <a:prstGeom prst="rect">
            <a:avLst/>
          </a:prstGeom>
          <a:noFill/>
        </p:spPr>
        <p:txBody>
          <a:bodyPr wrap="none" lIns="91440" tIns="45720" rIns="91440" bIns="45720">
            <a:spAutoFit/>
          </a:bodyPr>
          <a:lstStyle/>
          <a:p>
            <a:pPr algn="ctr"/>
            <a:r>
              <a:rPr lang="en-US" sz="5400" b="1" cap="none" spc="50" dirty="0">
                <a:ln w="0"/>
                <a:solidFill>
                  <a:schemeClr val="tx1">
                    <a:lumMod val="50000"/>
                    <a:lumOff val="50000"/>
                  </a:schemeClr>
                </a:solidFill>
                <a:effectLst>
                  <a:outerShdw blurRad="50800" dist="38100" dir="2700000" algn="tl" rotWithShape="0">
                    <a:prstClr val="black">
                      <a:alpha val="40000"/>
                    </a:prstClr>
                  </a:outerShdw>
                </a:effectLst>
              </a:rPr>
              <a:t>Trends</a:t>
            </a:r>
          </a:p>
        </p:txBody>
      </p:sp>
      <p:sp>
        <p:nvSpPr>
          <p:cNvPr id="9" name="TextBox 8">
            <a:extLst>
              <a:ext uri="{FF2B5EF4-FFF2-40B4-BE49-F238E27FC236}">
                <a16:creationId xmlns:a16="http://schemas.microsoft.com/office/drawing/2014/main" id="{3F274B71-7DF3-060B-3983-AA15716510E6}"/>
              </a:ext>
            </a:extLst>
          </p:cNvPr>
          <p:cNvSpPr txBox="1"/>
          <p:nvPr/>
        </p:nvSpPr>
        <p:spPr>
          <a:xfrm>
            <a:off x="7289320" y="1215868"/>
            <a:ext cx="3485072"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spc="50" dirty="0">
                <a:ln w="0"/>
                <a:solidFill>
                  <a:srgbClr val="000000">
                    <a:lumMod val="50000"/>
                    <a:lumOff val="50000"/>
                  </a:srgbClr>
                </a:solidFill>
                <a:effectLst>
                  <a:outerShdw blurRad="50800" dist="38100" dir="2700000" algn="tl" rotWithShape="0">
                    <a:prstClr val="black">
                      <a:alpha val="40000"/>
                    </a:prstClr>
                  </a:outerShdw>
                </a:effectLst>
                <a:latin typeface="Meiryo"/>
              </a:rPr>
              <a:t>Issues</a:t>
            </a:r>
            <a:endParaRPr kumimoji="0" lang="en-US" sz="5400" b="1" i="0" u="none" strike="noStrike" kern="1200" cap="none" spc="50" normalizeH="0" baseline="0" noProof="0" dirty="0">
              <a:ln w="0"/>
              <a:solidFill>
                <a:srgbClr val="000000">
                  <a:lumMod val="50000"/>
                  <a:lumOff val="50000"/>
                </a:srgbClr>
              </a:solidFill>
              <a:effectLst>
                <a:outerShdw blurRad="50800" dist="38100" dir="2700000" algn="tl" rotWithShape="0">
                  <a:prstClr val="black">
                    <a:alpha val="40000"/>
                  </a:prstClr>
                </a:outerShdw>
              </a:effectLst>
              <a:uLnTx/>
              <a:uFillTx/>
              <a:latin typeface="Meiryo"/>
              <a:ea typeface="+mn-ea"/>
              <a:cs typeface="+mn-cs"/>
            </a:endParaRPr>
          </a:p>
        </p:txBody>
      </p:sp>
    </p:spTree>
    <p:extLst>
      <p:ext uri="{BB962C8B-B14F-4D97-AF65-F5344CB8AC3E}">
        <p14:creationId xmlns:p14="http://schemas.microsoft.com/office/powerpoint/2010/main" val="3789876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B09BAB-270B-C60E-331D-57C13FF1CFAC}"/>
              </a:ext>
            </a:extLst>
          </p:cNvPr>
          <p:cNvSpPr/>
          <p:nvPr/>
        </p:nvSpPr>
        <p:spPr>
          <a:xfrm>
            <a:off x="-1" y="1151454"/>
            <a:ext cx="6333423" cy="769441"/>
          </a:xfrm>
          <a:prstGeom prst="rect">
            <a:avLst/>
          </a:prstGeom>
          <a:noFill/>
        </p:spPr>
        <p:txBody>
          <a:bodyPr wrap="square" lIns="91440" tIns="45720" rIns="91440" bIns="45720">
            <a:spAutoFit/>
          </a:bodyPr>
          <a:lstStyle/>
          <a:p>
            <a:r>
              <a:rPr lang="en-US" sz="4400" dirty="0"/>
              <a:t>Name: </a:t>
            </a:r>
            <a:r>
              <a:rPr lang="en-US" sz="4400" dirty="0" err="1"/>
              <a:t>EDprofession</a:t>
            </a:r>
            <a:endParaRPr lang="en-US" sz="4400" dirty="0"/>
          </a:p>
        </p:txBody>
      </p:sp>
      <p:pic>
        <p:nvPicPr>
          <p:cNvPr id="4" name="Picture 3" descr="A person using a tablet&#10;&#10;Description automatically generated">
            <a:extLst>
              <a:ext uri="{FF2B5EF4-FFF2-40B4-BE49-F238E27FC236}">
                <a16:creationId xmlns:a16="http://schemas.microsoft.com/office/drawing/2014/main" id="{3D7BD511-4A45-1C9F-6737-162D23CE3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3423" y="0"/>
            <a:ext cx="5435466" cy="6858000"/>
          </a:xfrm>
          <a:prstGeom prst="rect">
            <a:avLst/>
          </a:prstGeom>
        </p:spPr>
      </p:pic>
      <p:sp>
        <p:nvSpPr>
          <p:cNvPr id="3" name="TextBox 2">
            <a:extLst>
              <a:ext uri="{FF2B5EF4-FFF2-40B4-BE49-F238E27FC236}">
                <a16:creationId xmlns:a16="http://schemas.microsoft.com/office/drawing/2014/main" id="{14AF420F-FC94-25C4-F5FD-D46691DEA9A6}"/>
              </a:ext>
            </a:extLst>
          </p:cNvPr>
          <p:cNvSpPr txBox="1"/>
          <p:nvPr/>
        </p:nvSpPr>
        <p:spPr>
          <a:xfrm>
            <a:off x="0" y="114062"/>
            <a:ext cx="6333423" cy="923330"/>
          </a:xfrm>
          <a:prstGeom prst="rect">
            <a:avLst/>
          </a:prstGeom>
          <a:noFill/>
        </p:spPr>
        <p:txBody>
          <a:bodyPr wrap="square" rtlCol="0">
            <a:spAutoFit/>
          </a:bodyPr>
          <a:lstStyle/>
          <a:p>
            <a:r>
              <a:rPr lang="en-US" sz="3600" b="1" i="0" dirty="0">
                <a:solidFill>
                  <a:srgbClr val="000000"/>
                </a:solidFill>
                <a:effectLst/>
                <a:latin typeface="Arial" panose="020B0604020202020204" pitchFamily="34" charset="0"/>
                <a:cs typeface="Arial" panose="020B0604020202020204" pitchFamily="34" charset="0"/>
              </a:rPr>
              <a:t>Rebranding of Gamification</a:t>
            </a:r>
            <a:endParaRPr lang="en-US" sz="36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endParaRPr lang="en-US" dirty="0"/>
          </a:p>
        </p:txBody>
      </p:sp>
      <p:sp>
        <p:nvSpPr>
          <p:cNvPr id="5" name="TextBox 4">
            <a:extLst>
              <a:ext uri="{FF2B5EF4-FFF2-40B4-BE49-F238E27FC236}">
                <a16:creationId xmlns:a16="http://schemas.microsoft.com/office/drawing/2014/main" id="{CCECF1C1-FB95-2135-CA09-FC3E7A6B771C}"/>
              </a:ext>
            </a:extLst>
          </p:cNvPr>
          <p:cNvSpPr txBox="1"/>
          <p:nvPr/>
        </p:nvSpPr>
        <p:spPr>
          <a:xfrm>
            <a:off x="241900" y="2034957"/>
            <a:ext cx="5854099" cy="4708981"/>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Introduces a more professional aspect to traditional gamification.</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Focuses on classic business centric terminology and visuals.</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Aligns learning with outcomes in a professional setting.</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Incorporates the positive impacts of this trend while minimizing its known opportunities.</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Promotes employee motivation.</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Improves skill development.</a:t>
            </a:r>
          </a:p>
        </p:txBody>
      </p:sp>
    </p:spTree>
    <p:extLst>
      <p:ext uri="{BB962C8B-B14F-4D97-AF65-F5344CB8AC3E}">
        <p14:creationId xmlns:p14="http://schemas.microsoft.com/office/powerpoint/2010/main" val="2307261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B09BAB-270B-C60E-331D-57C13FF1CFAC}"/>
              </a:ext>
            </a:extLst>
          </p:cNvPr>
          <p:cNvSpPr/>
          <p:nvPr/>
        </p:nvSpPr>
        <p:spPr>
          <a:xfrm>
            <a:off x="0" y="0"/>
            <a:ext cx="12192000" cy="707886"/>
          </a:xfrm>
          <a:prstGeom prst="rect">
            <a:avLst/>
          </a:prstGeom>
          <a:noFill/>
        </p:spPr>
        <p:txBody>
          <a:bodyPr wrap="square" lIns="91440" tIns="45720" rIns="91440" bIns="45720">
            <a:spAutoFit/>
          </a:bodyPr>
          <a:lstStyle/>
          <a:p>
            <a:pPr algn="ctr"/>
            <a:r>
              <a:rPr lang="en-US" sz="4000" b="1" i="0" dirty="0">
                <a:solidFill>
                  <a:srgbClr val="000000"/>
                </a:solidFill>
                <a:effectLst/>
                <a:latin typeface="Arial" panose="020B0604020202020204" pitchFamily="34" charset="0"/>
                <a:cs typeface="Arial" panose="020B0604020202020204" pitchFamily="34" charset="0"/>
              </a:rPr>
              <a:t>Rebranding of Gamification</a:t>
            </a:r>
            <a:endParaRPr lang="en-US" sz="4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30ADA52-31E8-E323-1144-95D80C6A216B}"/>
              </a:ext>
            </a:extLst>
          </p:cNvPr>
          <p:cNvSpPr txBox="1"/>
          <p:nvPr/>
        </p:nvSpPr>
        <p:spPr>
          <a:xfrm>
            <a:off x="104955" y="1720840"/>
            <a:ext cx="11982090" cy="341632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goal of this rebranded tool is to incorporate gamification into the professional and corporate field. The aim is to drive adaptability among employees and incorporate interactive learning journeys within the company by communicating its importance and framing it in a way that resonates with employees, management, stakeholders and the company.</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Motivation: Employees may be motivated to participate if the company offers rewards, promotions or just to familiarize themselves in the field without having to participate in a multiday onboarding process.</a:t>
            </a:r>
          </a:p>
        </p:txBody>
      </p:sp>
    </p:spTree>
    <p:extLst>
      <p:ext uri="{BB962C8B-B14F-4D97-AF65-F5344CB8AC3E}">
        <p14:creationId xmlns:p14="http://schemas.microsoft.com/office/powerpoint/2010/main" val="765779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B09BAB-270B-C60E-331D-57C13FF1CFAC}"/>
              </a:ext>
            </a:extLst>
          </p:cNvPr>
          <p:cNvSpPr/>
          <p:nvPr/>
        </p:nvSpPr>
        <p:spPr>
          <a:xfrm>
            <a:off x="0" y="0"/>
            <a:ext cx="12192000" cy="707886"/>
          </a:xfrm>
          <a:prstGeom prst="rect">
            <a:avLst/>
          </a:prstGeom>
          <a:noFill/>
        </p:spPr>
        <p:txBody>
          <a:bodyPr wrap="square" lIns="91440" tIns="45720" rIns="91440" bIns="45720">
            <a:spAutoFit/>
          </a:bodyPr>
          <a:lstStyle/>
          <a:p>
            <a:pPr algn="ctr"/>
            <a:r>
              <a:rPr lang="en-US" sz="4000" b="1" i="0" dirty="0">
                <a:solidFill>
                  <a:srgbClr val="000000"/>
                </a:solidFill>
                <a:effectLst/>
                <a:latin typeface="Arial" panose="020B0604020202020204" pitchFamily="34" charset="0"/>
                <a:cs typeface="Arial" panose="020B0604020202020204" pitchFamily="34" charset="0"/>
              </a:rPr>
              <a:t>Rebranding of Gamification</a:t>
            </a:r>
            <a:endParaRPr lang="en-US" sz="4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C110CF7-EFF3-243B-B042-2C4F430572B1}"/>
              </a:ext>
            </a:extLst>
          </p:cNvPr>
          <p:cNvSpPr txBox="1"/>
          <p:nvPr/>
        </p:nvSpPr>
        <p:spPr>
          <a:xfrm>
            <a:off x="0" y="1443841"/>
            <a:ext cx="12192000" cy="4832092"/>
          </a:xfrm>
          <a:prstGeom prst="rect">
            <a:avLst/>
          </a:prstGeom>
          <a:noFill/>
        </p:spPr>
        <p:txBody>
          <a:bodyPr wrap="square" rtlCol="0">
            <a:spAutoFit/>
          </a:bodyPr>
          <a:lstStyle/>
          <a:p>
            <a:r>
              <a:rPr lang="en-US" sz="2200" b="1" dirty="0">
                <a:latin typeface="Arial" panose="020B0604020202020204" pitchFamily="34" charset="0"/>
                <a:cs typeface="Arial" panose="020B0604020202020204" pitchFamily="34" charset="0"/>
              </a:rPr>
              <a:t>Digital campaigns: </a:t>
            </a:r>
            <a:r>
              <a:rPr lang="en-US" sz="2200" dirty="0">
                <a:latin typeface="Arial" panose="020B0604020202020204" pitchFamily="34" charset="0"/>
                <a:cs typeface="Arial" panose="020B0604020202020204" pitchFamily="34" charset="0"/>
              </a:rPr>
              <a:t>These campaigns are for the target audience and are done using social media such as LinkedIn and X.</a:t>
            </a:r>
          </a:p>
          <a:p>
            <a:endParaRPr lang="en-US" sz="2200"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Conferences or webinars: </a:t>
            </a:r>
            <a:r>
              <a:rPr lang="en-US" sz="2200" dirty="0">
                <a:latin typeface="Arial" panose="020B0604020202020204" pitchFamily="34" charset="0"/>
                <a:cs typeface="Arial" panose="020B0604020202020204" pitchFamily="34" charset="0"/>
              </a:rPr>
              <a:t>Another way to demonstrate how this trend is applicable within the corporate environment. </a:t>
            </a:r>
          </a:p>
          <a:p>
            <a:endParaRPr lang="en-US" sz="2200"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Partnerships: </a:t>
            </a:r>
            <a:r>
              <a:rPr lang="en-US" sz="2200" dirty="0" err="1">
                <a:latin typeface="Arial" panose="020B0604020202020204" pitchFamily="34" charset="0"/>
                <a:cs typeface="Arial" panose="020B0604020202020204" pitchFamily="34" charset="0"/>
              </a:rPr>
              <a:t>EDprofession</a:t>
            </a:r>
            <a:r>
              <a:rPr lang="en-US" sz="2200" dirty="0">
                <a:latin typeface="Arial" panose="020B0604020202020204" pitchFamily="34" charset="0"/>
                <a:cs typeface="Arial" panose="020B0604020202020204" pitchFamily="34" charset="0"/>
              </a:rPr>
              <a:t> partners with LMS vendors and HR software companies to promote gamification.  </a:t>
            </a:r>
          </a:p>
          <a:p>
            <a:endParaRPr lang="en-US" sz="2200"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Corporate training events: </a:t>
            </a:r>
            <a:r>
              <a:rPr lang="en-US" sz="2200" dirty="0">
                <a:latin typeface="Arial" panose="020B0604020202020204" pitchFamily="34" charset="0"/>
                <a:cs typeface="Arial" panose="020B0604020202020204" pitchFamily="34" charset="0"/>
              </a:rPr>
              <a:t>Catered to execs, training managers and HR to experience how the demos work.</a:t>
            </a:r>
          </a:p>
          <a:p>
            <a:endParaRPr lang="en-US" sz="2200"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Research reports: </a:t>
            </a:r>
            <a:r>
              <a:rPr lang="en-US" sz="2200" dirty="0">
                <a:latin typeface="Arial" panose="020B0604020202020204" pitchFamily="34" charset="0"/>
                <a:cs typeface="Arial" panose="020B0604020202020204" pitchFamily="34" charset="0"/>
              </a:rPr>
              <a:t>These reports relay the tools effectiveness and demonstrate innovative approaches within the field of instructional design.</a:t>
            </a:r>
          </a:p>
        </p:txBody>
      </p:sp>
    </p:spTree>
    <p:extLst>
      <p:ext uri="{BB962C8B-B14F-4D97-AF65-F5344CB8AC3E}">
        <p14:creationId xmlns:p14="http://schemas.microsoft.com/office/powerpoint/2010/main" val="899979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A computer and a video game controller on a table&#10;&#10;Description automatically generated">
            <a:extLst>
              <a:ext uri="{FF2B5EF4-FFF2-40B4-BE49-F238E27FC236}">
                <a16:creationId xmlns:a16="http://schemas.microsoft.com/office/drawing/2014/main" id="{9C3DBFB1-1AF4-2347-F9C8-0E0148AF26A3}"/>
              </a:ext>
            </a:extLst>
          </p:cNvPr>
          <p:cNvPicPr>
            <a:picLocks noChangeAspect="1"/>
          </p:cNvPicPr>
          <p:nvPr/>
        </p:nvPicPr>
        <p:blipFill rotWithShape="1">
          <a:blip r:embed="rId2">
            <a:extLst>
              <a:ext uri="{28A0092B-C50C-407E-A947-70E740481C1C}">
                <a14:useLocalDpi xmlns:a14="http://schemas.microsoft.com/office/drawing/2010/main" val="0"/>
              </a:ext>
            </a:extLst>
          </a:blip>
          <a:srcRect l="10357" r="17261" b="-2"/>
          <a:stretch/>
        </p:blipFill>
        <p:spPr>
          <a:xfrm>
            <a:off x="1073346" y="1216989"/>
            <a:ext cx="4349282" cy="4221274"/>
          </a:xfrm>
          <a:custGeom>
            <a:avLst/>
            <a:gdLst/>
            <a:ahLst/>
            <a:cxnLst/>
            <a:rect l="l" t="t" r="r" b="b"/>
            <a:pathLst>
              <a:path w="4292584" h="4094066">
                <a:moveTo>
                  <a:pt x="2456537" y="0"/>
                </a:moveTo>
                <a:cubicBezTo>
                  <a:pt x="2738780" y="0"/>
                  <a:pt x="2998545" y="55066"/>
                  <a:pt x="3228742" y="163517"/>
                </a:cubicBezTo>
                <a:cubicBezTo>
                  <a:pt x="3444477" y="265234"/>
                  <a:pt x="3633959" y="413698"/>
                  <a:pt x="3791935" y="604700"/>
                </a:cubicBezTo>
                <a:cubicBezTo>
                  <a:pt x="4114802" y="995211"/>
                  <a:pt x="4292584" y="1550174"/>
                  <a:pt x="4292584" y="2167403"/>
                </a:cubicBezTo>
                <a:cubicBezTo>
                  <a:pt x="4292584" y="2413659"/>
                  <a:pt x="4223774" y="2611299"/>
                  <a:pt x="4069573" y="2808283"/>
                </a:cubicBezTo>
                <a:cubicBezTo>
                  <a:pt x="3908278" y="3014339"/>
                  <a:pt x="3665922" y="3204126"/>
                  <a:pt x="3409289" y="3405037"/>
                </a:cubicBezTo>
                <a:cubicBezTo>
                  <a:pt x="3361941" y="3442060"/>
                  <a:pt x="3313027" y="3480392"/>
                  <a:pt x="3264115" y="3519190"/>
                </a:cubicBezTo>
                <a:cubicBezTo>
                  <a:pt x="2826289" y="3866416"/>
                  <a:pt x="2506740" y="4094066"/>
                  <a:pt x="2071218" y="4094066"/>
                </a:cubicBezTo>
                <a:cubicBezTo>
                  <a:pt x="1407617" y="4094066"/>
                  <a:pt x="937645" y="3814621"/>
                  <a:pt x="499819" y="3159623"/>
                </a:cubicBezTo>
                <a:cubicBezTo>
                  <a:pt x="442524" y="3073891"/>
                  <a:pt x="386517" y="2995921"/>
                  <a:pt x="332353" y="2920566"/>
                </a:cubicBezTo>
                <a:cubicBezTo>
                  <a:pt x="107867" y="2608119"/>
                  <a:pt x="0" y="2445632"/>
                  <a:pt x="0" y="2167403"/>
                </a:cubicBezTo>
                <a:cubicBezTo>
                  <a:pt x="0" y="1891138"/>
                  <a:pt x="67612" y="1618236"/>
                  <a:pt x="200812" y="1356275"/>
                </a:cubicBezTo>
                <a:cubicBezTo>
                  <a:pt x="331156" y="1100015"/>
                  <a:pt x="517505" y="865448"/>
                  <a:pt x="754611" y="659299"/>
                </a:cubicBezTo>
                <a:cubicBezTo>
                  <a:pt x="987664" y="456610"/>
                  <a:pt x="1264470" y="289449"/>
                  <a:pt x="1555279" y="175950"/>
                </a:cubicBezTo>
                <a:cubicBezTo>
                  <a:pt x="1853918" y="59181"/>
                  <a:pt x="2157254" y="0"/>
                  <a:pt x="2456537" y="0"/>
                </a:cubicBezTo>
                <a:close/>
              </a:path>
            </a:pathLst>
          </a:custGeom>
        </p:spPr>
      </p:pic>
      <p:sp>
        <p:nvSpPr>
          <p:cNvPr id="2" name="Rectangle 1">
            <a:extLst>
              <a:ext uri="{FF2B5EF4-FFF2-40B4-BE49-F238E27FC236}">
                <a16:creationId xmlns:a16="http://schemas.microsoft.com/office/drawing/2014/main" id="{4EB09BAB-270B-C60E-331D-57C13FF1CFAC}"/>
              </a:ext>
            </a:extLst>
          </p:cNvPr>
          <p:cNvSpPr/>
          <p:nvPr/>
        </p:nvSpPr>
        <p:spPr>
          <a:xfrm>
            <a:off x="6162260" y="2721030"/>
            <a:ext cx="4691478" cy="3243207"/>
          </a:xfrm>
          <a:prstGeom prst="rect">
            <a:avLst/>
          </a:prstGeom>
        </p:spPr>
        <p:txBody>
          <a:bodyPr vert="horz" lIns="109728" tIns="109728" rIns="109728" bIns="91440" rtlCol="0">
            <a:normAutofit/>
          </a:bodyPr>
          <a:lstStyle/>
          <a:p>
            <a:pPr>
              <a:lnSpc>
                <a:spcPct val="140000"/>
              </a:lnSpc>
              <a:spcBef>
                <a:spcPts val="930"/>
              </a:spcBef>
              <a:spcAft>
                <a:spcPts val="600"/>
              </a:spcAft>
              <a:buFont typeface="Corbel" panose="020B0503020204020204" pitchFamily="34" charset="0"/>
            </a:pPr>
            <a:endParaRPr lang="en-US" b="1" cap="none" spc="150" dirty="0">
              <a:ln w="0"/>
              <a:solidFill>
                <a:schemeClr val="tx1">
                  <a:lumMod val="75000"/>
                  <a:lumOff val="25000"/>
                </a:schemeClr>
              </a:solidFill>
              <a:effectLst>
                <a:outerShdw blurRad="38100" dist="19050" dir="2700000" algn="tl" rotWithShape="0">
                  <a:schemeClr val="dk1">
                    <a:alpha val="40000"/>
                  </a:schemeClr>
                </a:outerShdw>
              </a:effectLst>
            </a:endParaRPr>
          </a:p>
        </p:txBody>
      </p:sp>
      <p:sp>
        <p:nvSpPr>
          <p:cNvPr id="3" name="Rectangle 2">
            <a:extLst>
              <a:ext uri="{FF2B5EF4-FFF2-40B4-BE49-F238E27FC236}">
                <a16:creationId xmlns:a16="http://schemas.microsoft.com/office/drawing/2014/main" id="{81783F4A-AD7B-BE39-F7DE-99778837075E}"/>
              </a:ext>
            </a:extLst>
          </p:cNvPr>
          <p:cNvSpPr/>
          <p:nvPr/>
        </p:nvSpPr>
        <p:spPr>
          <a:xfrm>
            <a:off x="0" y="0"/>
            <a:ext cx="12192000"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cap="none" spc="0" dirty="0">
                <a:ln/>
                <a:effectLst/>
                <a:latin typeface="Arial" panose="020B0604020202020204" pitchFamily="34" charset="0"/>
                <a:cs typeface="Arial" panose="020B0604020202020204" pitchFamily="34" charset="0"/>
              </a:rPr>
              <a:t>Reason 1</a:t>
            </a:r>
          </a:p>
        </p:txBody>
      </p:sp>
      <p:sp>
        <p:nvSpPr>
          <p:cNvPr id="5" name="TextBox 4">
            <a:extLst>
              <a:ext uri="{FF2B5EF4-FFF2-40B4-BE49-F238E27FC236}">
                <a16:creationId xmlns:a16="http://schemas.microsoft.com/office/drawing/2014/main" id="{1C36F387-E83C-576A-ABF5-3A8CD9F22D86}"/>
              </a:ext>
            </a:extLst>
          </p:cNvPr>
          <p:cNvSpPr txBox="1"/>
          <p:nvPr/>
        </p:nvSpPr>
        <p:spPr>
          <a:xfrm>
            <a:off x="6096000" y="2459504"/>
            <a:ext cx="6096000" cy="1938992"/>
          </a:xfrm>
          <a:prstGeom prst="rect">
            <a:avLst/>
          </a:prstGeom>
          <a:noFill/>
        </p:spPr>
        <p:txBody>
          <a:bodyPr wrap="square" rtlCol="0">
            <a:spAutoFit/>
          </a:bodyPr>
          <a:lstStyle/>
          <a:p>
            <a:r>
              <a:rPr lang="en-US" sz="2400" dirty="0"/>
              <a:t>I am interested in pursuing the corporate field after graduation and I am really enjoying my games and simulations class, so this topic was the perfect combination.</a:t>
            </a:r>
          </a:p>
        </p:txBody>
      </p:sp>
    </p:spTree>
    <p:extLst>
      <p:ext uri="{BB962C8B-B14F-4D97-AF65-F5344CB8AC3E}">
        <p14:creationId xmlns:p14="http://schemas.microsoft.com/office/powerpoint/2010/main" val="1286978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A computer and a video game controller on a table&#10;&#10;Description automatically generated">
            <a:extLst>
              <a:ext uri="{FF2B5EF4-FFF2-40B4-BE49-F238E27FC236}">
                <a16:creationId xmlns:a16="http://schemas.microsoft.com/office/drawing/2014/main" id="{9C3DBFB1-1AF4-2347-F9C8-0E0148AF26A3}"/>
              </a:ext>
            </a:extLst>
          </p:cNvPr>
          <p:cNvPicPr>
            <a:picLocks noChangeAspect="1"/>
          </p:cNvPicPr>
          <p:nvPr/>
        </p:nvPicPr>
        <p:blipFill rotWithShape="1">
          <a:blip r:embed="rId2">
            <a:extLst>
              <a:ext uri="{28A0092B-C50C-407E-A947-70E740481C1C}">
                <a14:useLocalDpi xmlns:a14="http://schemas.microsoft.com/office/drawing/2010/main" val="0"/>
              </a:ext>
            </a:extLst>
          </a:blip>
          <a:srcRect l="10357" r="17261" b="-2"/>
          <a:stretch/>
        </p:blipFill>
        <p:spPr>
          <a:xfrm>
            <a:off x="1073346" y="1216989"/>
            <a:ext cx="4349282" cy="4221274"/>
          </a:xfrm>
          <a:custGeom>
            <a:avLst/>
            <a:gdLst/>
            <a:ahLst/>
            <a:cxnLst/>
            <a:rect l="l" t="t" r="r" b="b"/>
            <a:pathLst>
              <a:path w="4292584" h="4094066">
                <a:moveTo>
                  <a:pt x="2456537" y="0"/>
                </a:moveTo>
                <a:cubicBezTo>
                  <a:pt x="2738780" y="0"/>
                  <a:pt x="2998545" y="55066"/>
                  <a:pt x="3228742" y="163517"/>
                </a:cubicBezTo>
                <a:cubicBezTo>
                  <a:pt x="3444477" y="265234"/>
                  <a:pt x="3633959" y="413698"/>
                  <a:pt x="3791935" y="604700"/>
                </a:cubicBezTo>
                <a:cubicBezTo>
                  <a:pt x="4114802" y="995211"/>
                  <a:pt x="4292584" y="1550174"/>
                  <a:pt x="4292584" y="2167403"/>
                </a:cubicBezTo>
                <a:cubicBezTo>
                  <a:pt x="4292584" y="2413659"/>
                  <a:pt x="4223774" y="2611299"/>
                  <a:pt x="4069573" y="2808283"/>
                </a:cubicBezTo>
                <a:cubicBezTo>
                  <a:pt x="3908278" y="3014339"/>
                  <a:pt x="3665922" y="3204126"/>
                  <a:pt x="3409289" y="3405037"/>
                </a:cubicBezTo>
                <a:cubicBezTo>
                  <a:pt x="3361941" y="3442060"/>
                  <a:pt x="3313027" y="3480392"/>
                  <a:pt x="3264115" y="3519190"/>
                </a:cubicBezTo>
                <a:cubicBezTo>
                  <a:pt x="2826289" y="3866416"/>
                  <a:pt x="2506740" y="4094066"/>
                  <a:pt x="2071218" y="4094066"/>
                </a:cubicBezTo>
                <a:cubicBezTo>
                  <a:pt x="1407617" y="4094066"/>
                  <a:pt x="937645" y="3814621"/>
                  <a:pt x="499819" y="3159623"/>
                </a:cubicBezTo>
                <a:cubicBezTo>
                  <a:pt x="442524" y="3073891"/>
                  <a:pt x="386517" y="2995921"/>
                  <a:pt x="332353" y="2920566"/>
                </a:cubicBezTo>
                <a:cubicBezTo>
                  <a:pt x="107867" y="2608119"/>
                  <a:pt x="0" y="2445632"/>
                  <a:pt x="0" y="2167403"/>
                </a:cubicBezTo>
                <a:cubicBezTo>
                  <a:pt x="0" y="1891138"/>
                  <a:pt x="67612" y="1618236"/>
                  <a:pt x="200812" y="1356275"/>
                </a:cubicBezTo>
                <a:cubicBezTo>
                  <a:pt x="331156" y="1100015"/>
                  <a:pt x="517505" y="865448"/>
                  <a:pt x="754611" y="659299"/>
                </a:cubicBezTo>
                <a:cubicBezTo>
                  <a:pt x="987664" y="456610"/>
                  <a:pt x="1264470" y="289449"/>
                  <a:pt x="1555279" y="175950"/>
                </a:cubicBezTo>
                <a:cubicBezTo>
                  <a:pt x="1853918" y="59181"/>
                  <a:pt x="2157254" y="0"/>
                  <a:pt x="2456537" y="0"/>
                </a:cubicBezTo>
                <a:close/>
              </a:path>
            </a:pathLst>
          </a:custGeom>
        </p:spPr>
      </p:pic>
      <p:sp>
        <p:nvSpPr>
          <p:cNvPr id="2" name="Rectangle 1">
            <a:extLst>
              <a:ext uri="{FF2B5EF4-FFF2-40B4-BE49-F238E27FC236}">
                <a16:creationId xmlns:a16="http://schemas.microsoft.com/office/drawing/2014/main" id="{4EB09BAB-270B-C60E-331D-57C13FF1CFAC}"/>
              </a:ext>
            </a:extLst>
          </p:cNvPr>
          <p:cNvSpPr/>
          <p:nvPr/>
        </p:nvSpPr>
        <p:spPr>
          <a:xfrm>
            <a:off x="6162260" y="2721030"/>
            <a:ext cx="4691478" cy="3243207"/>
          </a:xfrm>
          <a:prstGeom prst="rect">
            <a:avLst/>
          </a:prstGeom>
        </p:spPr>
        <p:txBody>
          <a:bodyPr vert="horz" lIns="109728" tIns="109728" rIns="109728" bIns="91440" rtlCol="0">
            <a:normAutofit/>
          </a:bodyPr>
          <a:lstStyle/>
          <a:p>
            <a:pPr>
              <a:lnSpc>
                <a:spcPct val="140000"/>
              </a:lnSpc>
              <a:spcBef>
                <a:spcPts val="930"/>
              </a:spcBef>
              <a:spcAft>
                <a:spcPts val="600"/>
              </a:spcAft>
              <a:buFont typeface="Corbel" panose="020B0503020204020204" pitchFamily="34" charset="0"/>
            </a:pPr>
            <a:endParaRPr lang="en-US" b="1" cap="none" spc="150" dirty="0">
              <a:ln w="0"/>
              <a:solidFill>
                <a:schemeClr val="tx1">
                  <a:lumMod val="75000"/>
                  <a:lumOff val="25000"/>
                </a:schemeClr>
              </a:solidFill>
              <a:effectLst>
                <a:outerShdw blurRad="38100" dist="19050" dir="2700000" algn="tl" rotWithShape="0">
                  <a:schemeClr val="dk1">
                    <a:alpha val="40000"/>
                  </a:schemeClr>
                </a:outerShdw>
              </a:effectLst>
            </a:endParaRPr>
          </a:p>
        </p:txBody>
      </p:sp>
      <p:sp>
        <p:nvSpPr>
          <p:cNvPr id="3" name="Rectangle 2">
            <a:extLst>
              <a:ext uri="{FF2B5EF4-FFF2-40B4-BE49-F238E27FC236}">
                <a16:creationId xmlns:a16="http://schemas.microsoft.com/office/drawing/2014/main" id="{81783F4A-AD7B-BE39-F7DE-99778837075E}"/>
              </a:ext>
            </a:extLst>
          </p:cNvPr>
          <p:cNvSpPr/>
          <p:nvPr/>
        </p:nvSpPr>
        <p:spPr>
          <a:xfrm>
            <a:off x="0" y="0"/>
            <a:ext cx="12192000"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cap="none" spc="0" dirty="0">
                <a:ln/>
                <a:effectLst/>
                <a:latin typeface="Arial" panose="020B0604020202020204" pitchFamily="34" charset="0"/>
                <a:cs typeface="Arial" panose="020B0604020202020204" pitchFamily="34" charset="0"/>
              </a:rPr>
              <a:t>Reason 2</a:t>
            </a:r>
          </a:p>
        </p:txBody>
      </p:sp>
      <p:sp>
        <p:nvSpPr>
          <p:cNvPr id="5" name="TextBox 4">
            <a:extLst>
              <a:ext uri="{FF2B5EF4-FFF2-40B4-BE49-F238E27FC236}">
                <a16:creationId xmlns:a16="http://schemas.microsoft.com/office/drawing/2014/main" id="{D94D4A6C-4E4D-DCDF-5D86-6BD60ADE8DE6}"/>
              </a:ext>
            </a:extLst>
          </p:cNvPr>
          <p:cNvSpPr txBox="1"/>
          <p:nvPr/>
        </p:nvSpPr>
        <p:spPr>
          <a:xfrm>
            <a:off x="6096000" y="2274838"/>
            <a:ext cx="6096000" cy="2308324"/>
          </a:xfrm>
          <a:prstGeom prst="rect">
            <a:avLst/>
          </a:prstGeom>
          <a:noFill/>
        </p:spPr>
        <p:txBody>
          <a:bodyPr wrap="square" rtlCol="0">
            <a:spAutoFit/>
          </a:bodyPr>
          <a:lstStyle/>
          <a:p>
            <a:r>
              <a:rPr lang="en-US" sz="2400" dirty="0"/>
              <a:t>Gamification is easily associated with children and learning, but I am interested to see the growth in this field and how it can be applicable to adult learners/employees as well while still being engaging. </a:t>
            </a:r>
          </a:p>
        </p:txBody>
      </p:sp>
    </p:spTree>
    <p:extLst>
      <p:ext uri="{BB962C8B-B14F-4D97-AF65-F5344CB8AC3E}">
        <p14:creationId xmlns:p14="http://schemas.microsoft.com/office/powerpoint/2010/main" val="3261914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B09BAB-270B-C60E-331D-57C13FF1CFAC}"/>
              </a:ext>
            </a:extLst>
          </p:cNvPr>
          <p:cNvSpPr/>
          <p:nvPr/>
        </p:nvSpPr>
        <p:spPr>
          <a:xfrm>
            <a:off x="1" y="0"/>
            <a:ext cx="12191999" cy="707886"/>
          </a:xfrm>
          <a:prstGeom prst="rect">
            <a:avLst/>
          </a:prstGeom>
          <a:noFill/>
        </p:spPr>
        <p:txBody>
          <a:bodyPr wrap="square" lIns="91440" tIns="45720" rIns="91440" bIns="45720">
            <a:spAutoFit/>
          </a:bodyPr>
          <a:lstStyle/>
          <a:p>
            <a:pPr algn="ctr"/>
            <a:r>
              <a:rPr lang="en-US" sz="40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Proposed Strategy</a:t>
            </a:r>
            <a:endParaRPr lang="en-US" sz="4000" b="1" cap="none" spc="0" dirty="0">
              <a:ln w="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3A57819-4FDE-DD3F-F3EF-333A9D436C02}"/>
              </a:ext>
            </a:extLst>
          </p:cNvPr>
          <p:cNvSpPr txBox="1"/>
          <p:nvPr/>
        </p:nvSpPr>
        <p:spPr>
          <a:xfrm>
            <a:off x="543509" y="1097277"/>
            <a:ext cx="3200400" cy="489364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Alignment with corporate goals: </a:t>
            </a:r>
            <a:r>
              <a:rPr lang="en-US" sz="2400" dirty="0">
                <a:latin typeface="Arial" panose="020B0604020202020204" pitchFamily="34" charset="0"/>
                <a:cs typeface="Arial" panose="020B0604020202020204" pitchFamily="34" charset="0"/>
              </a:rPr>
              <a:t>A company should make sure the goals and objectives are clear and that the gamified learning is catered to those goals. These can include training goals, skill development, productivity and customer satisfaction. </a:t>
            </a:r>
          </a:p>
        </p:txBody>
      </p:sp>
      <p:sp>
        <p:nvSpPr>
          <p:cNvPr id="5" name="TextBox 4">
            <a:extLst>
              <a:ext uri="{FF2B5EF4-FFF2-40B4-BE49-F238E27FC236}">
                <a16:creationId xmlns:a16="http://schemas.microsoft.com/office/drawing/2014/main" id="{39F4E983-BB53-821D-7EB9-0FB2DAEE6754}"/>
              </a:ext>
            </a:extLst>
          </p:cNvPr>
          <p:cNvSpPr txBox="1"/>
          <p:nvPr/>
        </p:nvSpPr>
        <p:spPr>
          <a:xfrm>
            <a:off x="4100804" y="1097277"/>
            <a:ext cx="3200400" cy="332398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Investments for technology: </a:t>
            </a:r>
            <a:r>
              <a:rPr lang="en-US" sz="2400" dirty="0">
                <a:latin typeface="Arial" panose="020B0604020202020204" pitchFamily="34" charset="0"/>
                <a:cs typeface="Arial" panose="020B0604020202020204" pitchFamily="34" charset="0"/>
              </a:rPr>
              <a:t>As new technology emerges; the company needs to be willing to invest where possible to provide up to date training. </a:t>
            </a:r>
          </a:p>
          <a:p>
            <a:endParaRPr lang="en-US" dirty="0"/>
          </a:p>
        </p:txBody>
      </p:sp>
      <p:pic>
        <p:nvPicPr>
          <p:cNvPr id="7" name="Picture 6" descr="A person sitting at a desk with his hand on his chin&#10;&#10;Description automatically generated">
            <a:extLst>
              <a:ext uri="{FF2B5EF4-FFF2-40B4-BE49-F238E27FC236}">
                <a16:creationId xmlns:a16="http://schemas.microsoft.com/office/drawing/2014/main" id="{63A2EC48-0F1F-BD7F-3743-C2F7FB8005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099" y="1097277"/>
            <a:ext cx="4533900" cy="5089584"/>
          </a:xfrm>
          <a:prstGeom prst="rect">
            <a:avLst/>
          </a:prstGeom>
        </p:spPr>
      </p:pic>
    </p:spTree>
    <p:extLst>
      <p:ext uri="{BB962C8B-B14F-4D97-AF65-F5344CB8AC3E}">
        <p14:creationId xmlns:p14="http://schemas.microsoft.com/office/powerpoint/2010/main" val="283432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B09BAB-270B-C60E-331D-57C13FF1CFAC}"/>
              </a:ext>
            </a:extLst>
          </p:cNvPr>
          <p:cNvSpPr/>
          <p:nvPr/>
        </p:nvSpPr>
        <p:spPr>
          <a:xfrm>
            <a:off x="0" y="0"/>
            <a:ext cx="12192000" cy="707886"/>
          </a:xfrm>
          <a:prstGeom prst="rect">
            <a:avLst/>
          </a:prstGeom>
          <a:noFill/>
        </p:spPr>
        <p:txBody>
          <a:bodyPr wrap="square" lIns="91440" tIns="45720" rIns="91440" bIns="45720">
            <a:spAutoFit/>
          </a:bodyPr>
          <a:lstStyle/>
          <a:p>
            <a:pPr algn="ctr"/>
            <a:r>
              <a:rPr lang="en-US" sz="40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Proposed Strategy</a:t>
            </a:r>
            <a:endParaRPr lang="en-US" sz="4000" b="1" cap="none" spc="0" dirty="0">
              <a:ln w="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5C2A697-4E31-AF32-98A1-394575CA068E}"/>
              </a:ext>
            </a:extLst>
          </p:cNvPr>
          <p:cNvSpPr txBox="1"/>
          <p:nvPr/>
        </p:nvSpPr>
        <p:spPr>
          <a:xfrm>
            <a:off x="581246" y="1104181"/>
            <a:ext cx="3200400" cy="4154984"/>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Training and development: </a:t>
            </a:r>
            <a:r>
              <a:rPr lang="en-US" sz="2400" dirty="0">
                <a:latin typeface="Arial" panose="020B0604020202020204" pitchFamily="34" charset="0"/>
                <a:cs typeface="Arial" panose="020B0604020202020204" pitchFamily="34" charset="0"/>
              </a:rPr>
              <a:t>The instructional designers should be adaptable and stay up to date with trends. Gamification is always evolving, and new research is constantly being produced.</a:t>
            </a:r>
          </a:p>
        </p:txBody>
      </p:sp>
      <p:pic>
        <p:nvPicPr>
          <p:cNvPr id="6" name="Picture 5" descr="A person sitting at a desk with his hand on his chin&#10;&#10;Description automatically generated">
            <a:extLst>
              <a:ext uri="{FF2B5EF4-FFF2-40B4-BE49-F238E27FC236}">
                <a16:creationId xmlns:a16="http://schemas.microsoft.com/office/drawing/2014/main" id="{61A5B1C2-9C66-85DD-4E6F-7D39E3C519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100" y="1104181"/>
            <a:ext cx="4533900" cy="5089584"/>
          </a:xfrm>
          <a:prstGeom prst="rect">
            <a:avLst/>
          </a:prstGeom>
        </p:spPr>
      </p:pic>
      <p:sp>
        <p:nvSpPr>
          <p:cNvPr id="7" name="TextBox 6">
            <a:extLst>
              <a:ext uri="{FF2B5EF4-FFF2-40B4-BE49-F238E27FC236}">
                <a16:creationId xmlns:a16="http://schemas.microsoft.com/office/drawing/2014/main" id="{EF71BBA3-BF7A-4A8B-C73E-FE4C36D75F04}"/>
              </a:ext>
            </a:extLst>
          </p:cNvPr>
          <p:cNvSpPr txBox="1"/>
          <p:nvPr/>
        </p:nvSpPr>
        <p:spPr>
          <a:xfrm>
            <a:off x="4119673" y="1104181"/>
            <a:ext cx="3200400" cy="5539978"/>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Continuous improvement: </a:t>
            </a:r>
            <a:r>
              <a:rPr lang="en-US" sz="2400" dirty="0">
                <a:latin typeface="Arial" panose="020B0604020202020204" pitchFamily="34" charset="0"/>
                <a:cs typeface="Arial" panose="020B0604020202020204" pitchFamily="34" charset="0"/>
              </a:rPr>
              <a:t>It is important to regularly evaluate and assess employees to potentially identify an opportunity for growth. Gamified learning provides this feedback and scoring but it is also important to keep in mind new technologies or devices. </a:t>
            </a:r>
          </a:p>
          <a:p>
            <a:endParaRPr lang="en-US" dirty="0"/>
          </a:p>
        </p:txBody>
      </p:sp>
    </p:spTree>
    <p:extLst>
      <p:ext uri="{BB962C8B-B14F-4D97-AF65-F5344CB8AC3E}">
        <p14:creationId xmlns:p14="http://schemas.microsoft.com/office/powerpoint/2010/main" val="277784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B09BAB-270B-C60E-331D-57C13FF1CFAC}"/>
              </a:ext>
            </a:extLst>
          </p:cNvPr>
          <p:cNvSpPr/>
          <p:nvPr/>
        </p:nvSpPr>
        <p:spPr>
          <a:xfrm>
            <a:off x="0" y="0"/>
            <a:ext cx="12192000" cy="707886"/>
          </a:xfrm>
          <a:prstGeom prst="rect">
            <a:avLst/>
          </a:prstGeom>
          <a:noFill/>
        </p:spPr>
        <p:txBody>
          <a:bodyPr wrap="square" lIns="91440" tIns="45720" rIns="91440" bIns="45720">
            <a:spAutoFit/>
          </a:bodyPr>
          <a:lstStyle/>
          <a:p>
            <a:pPr algn="ctr"/>
            <a:r>
              <a:rPr lang="en-US" sz="40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Proposed Strategy</a:t>
            </a:r>
            <a:endParaRPr lang="en-US" sz="4000" b="1" cap="none" spc="0" dirty="0">
              <a:ln w="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BC9B176-F552-506F-749E-99B51F766ADC}"/>
              </a:ext>
            </a:extLst>
          </p:cNvPr>
          <p:cNvSpPr txBox="1"/>
          <p:nvPr/>
        </p:nvSpPr>
        <p:spPr>
          <a:xfrm>
            <a:off x="4116894" y="1104181"/>
            <a:ext cx="3200400" cy="3046988"/>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Leadership support: </a:t>
            </a:r>
            <a:r>
              <a:rPr lang="en-US" sz="2400" dirty="0">
                <a:latin typeface="Arial" panose="020B0604020202020204" pitchFamily="34" charset="0"/>
                <a:cs typeface="Arial" panose="020B0604020202020204" pitchFamily="34" charset="0"/>
              </a:rPr>
              <a:t>The support of management and stakeholders is integral to the success of gamification in a corporate setting.  </a:t>
            </a:r>
          </a:p>
        </p:txBody>
      </p:sp>
      <p:sp>
        <p:nvSpPr>
          <p:cNvPr id="5" name="TextBox 4">
            <a:extLst>
              <a:ext uri="{FF2B5EF4-FFF2-40B4-BE49-F238E27FC236}">
                <a16:creationId xmlns:a16="http://schemas.microsoft.com/office/drawing/2014/main" id="{2DD3E8DC-3467-773A-06BA-45A6DA51D959}"/>
              </a:ext>
            </a:extLst>
          </p:cNvPr>
          <p:cNvSpPr txBox="1"/>
          <p:nvPr/>
        </p:nvSpPr>
        <p:spPr>
          <a:xfrm>
            <a:off x="575688" y="1104181"/>
            <a:ext cx="3200400" cy="5262979"/>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Integration with learning strategies: </a:t>
            </a:r>
            <a:r>
              <a:rPr lang="en-US" sz="2400" dirty="0">
                <a:latin typeface="Arial" panose="020B0604020202020204" pitchFamily="34" charset="0"/>
                <a:cs typeface="Arial" panose="020B0604020202020204" pitchFamily="34" charset="0"/>
              </a:rPr>
              <a:t>Apply gamification to problem-based learning, make it collaborative and create different scenarios are all ways to integrate learning strategies into corporate gamification. This helps make it engaging. </a:t>
            </a:r>
          </a:p>
        </p:txBody>
      </p:sp>
      <p:pic>
        <p:nvPicPr>
          <p:cNvPr id="6" name="Picture 5" descr="A person sitting at a desk with his hand on his chin&#10;&#10;Description automatically generated">
            <a:extLst>
              <a:ext uri="{FF2B5EF4-FFF2-40B4-BE49-F238E27FC236}">
                <a16:creationId xmlns:a16="http://schemas.microsoft.com/office/drawing/2014/main" id="{61A5B1C2-9C66-85DD-4E6F-7D39E3C519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100" y="1104181"/>
            <a:ext cx="4533900" cy="5089584"/>
          </a:xfrm>
          <a:prstGeom prst="rect">
            <a:avLst/>
          </a:prstGeom>
        </p:spPr>
      </p:pic>
    </p:spTree>
    <p:extLst>
      <p:ext uri="{BB962C8B-B14F-4D97-AF65-F5344CB8AC3E}">
        <p14:creationId xmlns:p14="http://schemas.microsoft.com/office/powerpoint/2010/main" val="420018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B09BAB-270B-C60E-331D-57C13FF1CFAC}"/>
              </a:ext>
            </a:extLst>
          </p:cNvPr>
          <p:cNvSpPr/>
          <p:nvPr/>
        </p:nvSpPr>
        <p:spPr>
          <a:xfrm>
            <a:off x="0" y="0"/>
            <a:ext cx="12191999" cy="707886"/>
          </a:xfrm>
          <a:prstGeom prst="rect">
            <a:avLst/>
          </a:prstGeom>
          <a:noFill/>
        </p:spPr>
        <p:txBody>
          <a:bodyPr wrap="square" lIns="91440" tIns="45720" rIns="91440" bIns="45720">
            <a:spAutoFit/>
          </a:bodyPr>
          <a:lstStyle/>
          <a:p>
            <a:pPr algn="ctr"/>
            <a:r>
              <a:rPr lang="en-US" sz="40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Proposed Strategy</a:t>
            </a:r>
            <a:endParaRPr lang="en-US" sz="4000" b="1" cap="none" spc="0" dirty="0">
              <a:ln w="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C2C4AFD-81DA-07A5-414A-D133DB8A606D}"/>
              </a:ext>
            </a:extLst>
          </p:cNvPr>
          <p:cNvSpPr txBox="1"/>
          <p:nvPr/>
        </p:nvSpPr>
        <p:spPr>
          <a:xfrm>
            <a:off x="538073" y="1097277"/>
            <a:ext cx="3200400" cy="3046988"/>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Data driven decisions: </a:t>
            </a:r>
            <a:r>
              <a:rPr lang="en-US" sz="2400" dirty="0">
                <a:latin typeface="Arial" panose="020B0604020202020204" pitchFamily="34" charset="0"/>
                <a:cs typeface="Arial" panose="020B0604020202020204" pitchFamily="34" charset="0"/>
              </a:rPr>
              <a:t>Data should be evaluated and discussed with stakeholders to fine tune training and to effectively develop it more.</a:t>
            </a:r>
          </a:p>
        </p:txBody>
      </p:sp>
      <p:sp>
        <p:nvSpPr>
          <p:cNvPr id="4" name="TextBox 3">
            <a:extLst>
              <a:ext uri="{FF2B5EF4-FFF2-40B4-BE49-F238E27FC236}">
                <a16:creationId xmlns:a16="http://schemas.microsoft.com/office/drawing/2014/main" id="{1C72A69B-5F14-F848-AA68-327B64869218}"/>
              </a:ext>
            </a:extLst>
          </p:cNvPr>
          <p:cNvSpPr txBox="1"/>
          <p:nvPr/>
        </p:nvSpPr>
        <p:spPr>
          <a:xfrm>
            <a:off x="4098086" y="1097277"/>
            <a:ext cx="3200400" cy="3785652"/>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Promotion and recognition: </a:t>
            </a:r>
            <a:r>
              <a:rPr lang="en-US" sz="2400" dirty="0">
                <a:latin typeface="Arial" panose="020B0604020202020204" pitchFamily="34" charset="0"/>
                <a:cs typeface="Arial" panose="020B0604020202020204" pitchFamily="34" charset="0"/>
              </a:rPr>
              <a:t>When a company uses promotion and recognition, it can keep employees motivated which improves retention and the drive to keep learning.</a:t>
            </a:r>
          </a:p>
        </p:txBody>
      </p:sp>
      <p:pic>
        <p:nvPicPr>
          <p:cNvPr id="5" name="Picture 4" descr="A person sitting at a desk with his hand on his chin&#10;&#10;Description automatically generated">
            <a:extLst>
              <a:ext uri="{FF2B5EF4-FFF2-40B4-BE49-F238E27FC236}">
                <a16:creationId xmlns:a16="http://schemas.microsoft.com/office/drawing/2014/main" id="{6E8866F3-5DC5-8392-633C-F41774E3FA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099" y="1097277"/>
            <a:ext cx="4533900" cy="5089584"/>
          </a:xfrm>
          <a:prstGeom prst="rect">
            <a:avLst/>
          </a:prstGeom>
        </p:spPr>
      </p:pic>
    </p:spTree>
    <p:extLst>
      <p:ext uri="{BB962C8B-B14F-4D97-AF65-F5344CB8AC3E}">
        <p14:creationId xmlns:p14="http://schemas.microsoft.com/office/powerpoint/2010/main" val="365567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B09BAB-270B-C60E-331D-57C13FF1CFAC}"/>
              </a:ext>
            </a:extLst>
          </p:cNvPr>
          <p:cNvSpPr/>
          <p:nvPr/>
        </p:nvSpPr>
        <p:spPr>
          <a:xfrm>
            <a:off x="1" y="0"/>
            <a:ext cx="12191999" cy="707886"/>
          </a:xfrm>
          <a:prstGeom prst="rect">
            <a:avLst/>
          </a:prstGeom>
          <a:noFill/>
        </p:spPr>
        <p:txBody>
          <a:bodyPr wrap="square" lIns="91440" tIns="45720" rIns="91440" bIns="45720">
            <a:spAutoFit/>
          </a:bodyPr>
          <a:lstStyle/>
          <a:p>
            <a:pPr algn="ctr"/>
            <a:r>
              <a:rPr lang="en-US" sz="4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History</a:t>
            </a:r>
          </a:p>
        </p:txBody>
      </p:sp>
      <p:sp>
        <p:nvSpPr>
          <p:cNvPr id="6" name="TextBox 5">
            <a:extLst>
              <a:ext uri="{FF2B5EF4-FFF2-40B4-BE49-F238E27FC236}">
                <a16:creationId xmlns:a16="http://schemas.microsoft.com/office/drawing/2014/main" id="{D8EFBB12-A454-5CF0-A17F-2DE7CA0102D6}"/>
              </a:ext>
            </a:extLst>
          </p:cNvPr>
          <p:cNvSpPr txBox="1"/>
          <p:nvPr/>
        </p:nvSpPr>
        <p:spPr>
          <a:xfrm>
            <a:off x="0" y="1366080"/>
            <a:ext cx="12191999" cy="4524315"/>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1910s: Early examples of gamification appear such as Scouts using ranks and badges. In 1912, American Cracker Jack Popcorn started using prize rewards.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1930s: Businesses started using reward programs to incentivize repeat purchases.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1970s: The popularity of video games starts to rise.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1980s: Academic papers and research about the gamification of learning were being written and discussed.</a:t>
            </a:r>
          </a:p>
          <a:p>
            <a:endParaRPr lang="en-US" sz="2400" dirty="0"/>
          </a:p>
          <a:p>
            <a:endParaRPr lang="en-US" sz="2400" dirty="0"/>
          </a:p>
          <a:p>
            <a:endParaRPr lang="en-US" sz="2400" dirty="0"/>
          </a:p>
        </p:txBody>
      </p:sp>
      <p:grpSp>
        <p:nvGrpSpPr>
          <p:cNvPr id="3" name="Group 2">
            <a:extLst>
              <a:ext uri="{FF2B5EF4-FFF2-40B4-BE49-F238E27FC236}">
                <a16:creationId xmlns:a16="http://schemas.microsoft.com/office/drawing/2014/main" id="{CB25A5DB-BAC0-EB66-8681-7143E601A38D}"/>
              </a:ext>
            </a:extLst>
          </p:cNvPr>
          <p:cNvGrpSpPr/>
          <p:nvPr/>
        </p:nvGrpSpPr>
        <p:grpSpPr>
          <a:xfrm>
            <a:off x="6544715" y="5804276"/>
            <a:ext cx="5509119" cy="1019218"/>
            <a:chOff x="3163160" y="108362"/>
            <a:chExt cx="5509119" cy="1019218"/>
          </a:xfrm>
        </p:grpSpPr>
        <p:pic>
          <p:nvPicPr>
            <p:cNvPr id="4" name="Graphic 3" descr="Popcorn with solid fill">
              <a:extLst>
                <a:ext uri="{FF2B5EF4-FFF2-40B4-BE49-F238E27FC236}">
                  <a16:creationId xmlns:a16="http://schemas.microsoft.com/office/drawing/2014/main" id="{066F1861-59C9-38E0-CAEB-44EB85A34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5950" y="195742"/>
              <a:ext cx="914400" cy="914400"/>
            </a:xfrm>
            <a:prstGeom prst="rect">
              <a:avLst/>
            </a:prstGeom>
          </p:spPr>
        </p:pic>
        <p:pic>
          <p:nvPicPr>
            <p:cNvPr id="14" name="Graphic 13" descr="Money envelope with solid fill">
              <a:extLst>
                <a:ext uri="{FF2B5EF4-FFF2-40B4-BE49-F238E27FC236}">
                  <a16:creationId xmlns:a16="http://schemas.microsoft.com/office/drawing/2014/main" id="{7FDFD2C8-C688-3C4B-7F6E-02CBF148F0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63160" y="167398"/>
              <a:ext cx="914400" cy="914400"/>
            </a:xfrm>
            <a:prstGeom prst="rect">
              <a:avLst/>
            </a:prstGeom>
          </p:spPr>
        </p:pic>
        <p:pic>
          <p:nvPicPr>
            <p:cNvPr id="16" name="Graphic 15" descr="Medal with solid fill">
              <a:extLst>
                <a:ext uri="{FF2B5EF4-FFF2-40B4-BE49-F238E27FC236}">
                  <a16:creationId xmlns:a16="http://schemas.microsoft.com/office/drawing/2014/main" id="{15B1C46D-F33E-FB43-4702-EC2FCA5784F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01550" y="213180"/>
              <a:ext cx="914400" cy="914400"/>
            </a:xfrm>
            <a:prstGeom prst="rect">
              <a:avLst/>
            </a:prstGeom>
          </p:spPr>
        </p:pic>
        <p:pic>
          <p:nvPicPr>
            <p:cNvPr id="18" name="Graphic 17" descr="Scroll with solid fill">
              <a:extLst>
                <a:ext uri="{FF2B5EF4-FFF2-40B4-BE49-F238E27FC236}">
                  <a16:creationId xmlns:a16="http://schemas.microsoft.com/office/drawing/2014/main" id="{536D0E79-04BB-C173-4A8E-F504FFF8B8E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30350" y="197003"/>
              <a:ext cx="914400" cy="914400"/>
            </a:xfrm>
            <a:prstGeom prst="rect">
              <a:avLst/>
            </a:prstGeom>
          </p:spPr>
        </p:pic>
        <p:pic>
          <p:nvPicPr>
            <p:cNvPr id="20" name="Graphic 19" descr="Laptop with solid fill">
              <a:extLst>
                <a:ext uri="{FF2B5EF4-FFF2-40B4-BE49-F238E27FC236}">
                  <a16:creationId xmlns:a16="http://schemas.microsoft.com/office/drawing/2014/main" id="{F7A8EFA4-F32B-CCD4-7EF3-AA416289AE5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43479" y="195742"/>
              <a:ext cx="914400" cy="914400"/>
            </a:xfrm>
            <a:prstGeom prst="rect">
              <a:avLst/>
            </a:prstGeom>
          </p:spPr>
        </p:pic>
        <p:pic>
          <p:nvPicPr>
            <p:cNvPr id="9" name="Graphic 8" descr="Idea outline">
              <a:extLst>
                <a:ext uri="{FF2B5EF4-FFF2-40B4-BE49-F238E27FC236}">
                  <a16:creationId xmlns:a16="http://schemas.microsoft.com/office/drawing/2014/main" id="{1F61FEE9-3A4E-7677-0FAF-31A203E16AE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757879" y="108362"/>
              <a:ext cx="914400" cy="914400"/>
            </a:xfrm>
            <a:prstGeom prst="rect">
              <a:avLst/>
            </a:prstGeom>
          </p:spPr>
        </p:pic>
      </p:grpSp>
    </p:spTree>
    <p:extLst>
      <p:ext uri="{BB962C8B-B14F-4D97-AF65-F5344CB8AC3E}">
        <p14:creationId xmlns:p14="http://schemas.microsoft.com/office/powerpoint/2010/main" val="3247488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D0768E-35FA-57F0-49EF-985ADDB9E869}"/>
              </a:ext>
            </a:extLst>
          </p:cNvPr>
          <p:cNvSpPr/>
          <p:nvPr/>
        </p:nvSpPr>
        <p:spPr>
          <a:xfrm>
            <a:off x="172529" y="792026"/>
            <a:ext cx="3433952" cy="5884819"/>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6D5B361-4693-2E1F-1C35-DD33695F3510}"/>
              </a:ext>
            </a:extLst>
          </p:cNvPr>
          <p:cNvSpPr/>
          <p:nvPr/>
        </p:nvSpPr>
        <p:spPr>
          <a:xfrm>
            <a:off x="3916392" y="792025"/>
            <a:ext cx="8057073" cy="5884819"/>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65523D-88FE-89D4-AB76-163590D8B61C}"/>
              </a:ext>
            </a:extLst>
          </p:cNvPr>
          <p:cNvSpPr/>
          <p:nvPr/>
        </p:nvSpPr>
        <p:spPr>
          <a:xfrm>
            <a:off x="131171" y="0"/>
            <a:ext cx="360868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Conclusion</a:t>
            </a:r>
          </a:p>
        </p:txBody>
      </p:sp>
      <p:sp>
        <p:nvSpPr>
          <p:cNvPr id="7" name="TextBox 6">
            <a:extLst>
              <a:ext uri="{FF2B5EF4-FFF2-40B4-BE49-F238E27FC236}">
                <a16:creationId xmlns:a16="http://schemas.microsoft.com/office/drawing/2014/main" id="{EAA7B104-F783-8D74-F70F-4E9588E0EB1F}"/>
              </a:ext>
            </a:extLst>
          </p:cNvPr>
          <p:cNvSpPr txBox="1"/>
          <p:nvPr/>
        </p:nvSpPr>
        <p:spPr>
          <a:xfrm>
            <a:off x="4684144" y="0"/>
            <a:ext cx="6094562" cy="923330"/>
          </a:xfrm>
          <a:prstGeom prst="rect">
            <a:avLst/>
          </a:prstGeom>
          <a:noFill/>
        </p:spPr>
        <p:txBody>
          <a:bodyPr wrap="square">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References</a:t>
            </a:r>
          </a:p>
        </p:txBody>
      </p:sp>
      <p:sp>
        <p:nvSpPr>
          <p:cNvPr id="2" name="TextBox 1">
            <a:extLst>
              <a:ext uri="{FF2B5EF4-FFF2-40B4-BE49-F238E27FC236}">
                <a16:creationId xmlns:a16="http://schemas.microsoft.com/office/drawing/2014/main" id="{468DB082-2095-200B-E8B1-4442C203A3F4}"/>
              </a:ext>
            </a:extLst>
          </p:cNvPr>
          <p:cNvSpPr txBox="1"/>
          <p:nvPr/>
        </p:nvSpPr>
        <p:spPr>
          <a:xfrm>
            <a:off x="3916393" y="1049432"/>
            <a:ext cx="8057072" cy="5262979"/>
          </a:xfrm>
          <a:prstGeom prst="rect">
            <a:avLst/>
          </a:prstGeom>
          <a:noFill/>
        </p:spPr>
        <p:txBody>
          <a:bodyPr wrap="square" rtlCol="0">
            <a:spAutoFit/>
          </a:bodyPr>
          <a:lstStyle/>
          <a:p>
            <a:pPr marL="182880" indent="-457200"/>
            <a:r>
              <a:rPr lang="en-US" sz="1600" dirty="0">
                <a:latin typeface="Arial" panose="020B0604020202020204" pitchFamily="34" charset="0"/>
                <a:cs typeface="Arial" panose="020B0604020202020204" pitchFamily="34" charset="0"/>
              </a:rPr>
              <a:t>Akanksha, G., &amp; Urvashi, T. (2022, August 15). Integrating gamification and instructional design to enhance usability of online learning. PubMed Central, 28(2), 2187-2206. Integrating gamification and instructional design to enhance usability of online learning - PMC (nih.gov)</a:t>
            </a:r>
          </a:p>
          <a:p>
            <a:endParaRPr lang="en-US" sz="1600" dirty="0">
              <a:latin typeface="Arial" panose="020B0604020202020204" pitchFamily="34" charset="0"/>
              <a:cs typeface="Arial" panose="020B0604020202020204" pitchFamily="34" charset="0"/>
            </a:endParaRPr>
          </a:p>
          <a:p>
            <a:pPr marL="182880" indent="-457200"/>
            <a:r>
              <a:rPr lang="en-US" sz="1600" dirty="0">
                <a:latin typeface="Arial" panose="020B0604020202020204" pitchFamily="34" charset="0"/>
                <a:cs typeface="Arial" panose="020B0604020202020204" pitchFamily="34" charset="0"/>
              </a:rPr>
              <a:t>EI powered by MPS. (2017, February 8). Go beyond badges and leaderboards - 5 examples of gamification in corporate training [Video]. YouTube. </a:t>
            </a:r>
            <a:r>
              <a:rPr lang="en-US" sz="1600" dirty="0">
                <a:latin typeface="Arial" panose="020B0604020202020204" pitchFamily="34" charset="0"/>
                <a:cs typeface="Arial" panose="020B0604020202020204" pitchFamily="34" charset="0"/>
                <a:hlinkClick r:id="rId2"/>
              </a:rPr>
              <a:t>https://www.youtube.com/watch?v=bzoOrYmWaEM</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marL="182880" indent="-457200"/>
            <a:r>
              <a:rPr lang="en-US" sz="1600" dirty="0">
                <a:latin typeface="Arial" panose="020B0604020202020204" pitchFamily="34" charset="0"/>
                <a:cs typeface="Arial" panose="020B0604020202020204" pitchFamily="34" charset="0"/>
              </a:rPr>
              <a:t>Griffin, D. (2014, March 25). A brief history of gamification. The </a:t>
            </a:r>
            <a:r>
              <a:rPr lang="en-US" sz="1600" dirty="0" err="1">
                <a:latin typeface="Arial" panose="020B0604020202020204" pitchFamily="34" charset="0"/>
                <a:cs typeface="Arial" panose="020B0604020202020204" pitchFamily="34" charset="0"/>
              </a:rPr>
              <a:t>HRdirector</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hlinkClick r:id="rId3"/>
              </a:rPr>
              <a:t>A brief history of Gamification | </a:t>
            </a:r>
            <a:r>
              <a:rPr lang="en-US" sz="1600" dirty="0" err="1">
                <a:latin typeface="Arial" panose="020B0604020202020204" pitchFamily="34" charset="0"/>
                <a:cs typeface="Arial" panose="020B0604020202020204" pitchFamily="34" charset="0"/>
                <a:hlinkClick r:id="rId3"/>
              </a:rPr>
              <a:t>theHRD</a:t>
            </a:r>
            <a:r>
              <a:rPr lang="en-US" sz="1600" dirty="0">
                <a:latin typeface="Arial" panose="020B0604020202020204" pitchFamily="34" charset="0"/>
                <a:cs typeface="Arial" panose="020B0604020202020204" pitchFamily="34" charset="0"/>
                <a:hlinkClick r:id="rId3"/>
              </a:rPr>
              <a:t> (thehrdirector.com)</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marL="182880" indent="-457200"/>
            <a:r>
              <a:rPr lang="en-US" sz="1600" dirty="0">
                <a:latin typeface="Arial" panose="020B0604020202020204" pitchFamily="34" charset="0"/>
                <a:cs typeface="Arial" panose="020B0604020202020204" pitchFamily="34" charset="0"/>
              </a:rPr>
              <a:t>Larson, K. (2020, March 1). Serious games and gamification in the corporate training environment: a literature review. </a:t>
            </a:r>
            <a:r>
              <a:rPr lang="en-US" sz="1600" dirty="0" err="1">
                <a:latin typeface="Arial" panose="020B0604020202020204" pitchFamily="34" charset="0"/>
                <a:cs typeface="Arial" panose="020B0604020202020204" pitchFamily="34" charset="0"/>
              </a:rPr>
              <a:t>TechTrends</a:t>
            </a:r>
            <a:r>
              <a:rPr lang="en-US" sz="1600" dirty="0">
                <a:latin typeface="Arial" panose="020B0604020202020204" pitchFamily="34" charset="0"/>
                <a:cs typeface="Arial" panose="020B0604020202020204" pitchFamily="34" charset="0"/>
              </a:rPr>
              <a:t>, 64, 319-328. </a:t>
            </a:r>
            <a:r>
              <a:rPr lang="en-US" sz="1600" dirty="0">
                <a:latin typeface="Arial" panose="020B0604020202020204" pitchFamily="34" charset="0"/>
                <a:cs typeface="Arial" panose="020B0604020202020204" pitchFamily="34" charset="0"/>
                <a:hlinkClick r:id="rId4"/>
              </a:rPr>
              <a:t>https://doi.org/10.1007/s11528-019-00446-7</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marL="182880" indent="-457200"/>
            <a:r>
              <a:rPr lang="en-US" sz="1600" dirty="0">
                <a:latin typeface="Arial" panose="020B0604020202020204" pitchFamily="34" charset="0"/>
                <a:cs typeface="Arial" panose="020B0604020202020204" pitchFamily="34" charset="0"/>
              </a:rPr>
              <a:t>Yung-Fu W., Ya-Fang, H., &amp; </a:t>
            </a:r>
            <a:r>
              <a:rPr lang="en-US" sz="1600" dirty="0" err="1">
                <a:latin typeface="Arial" panose="020B0604020202020204" pitchFamily="34" charset="0"/>
                <a:cs typeface="Arial" panose="020B0604020202020204" pitchFamily="34" charset="0"/>
              </a:rPr>
              <a:t>Kwoting</a:t>
            </a:r>
            <a:r>
              <a:rPr lang="en-US" sz="1600" dirty="0">
                <a:latin typeface="Arial" panose="020B0604020202020204" pitchFamily="34" charset="0"/>
                <a:cs typeface="Arial" panose="020B0604020202020204" pitchFamily="34" charset="0"/>
              </a:rPr>
              <a:t>, F. (2020, May 29). The key elements of gamification in corporate training – The Delphi method. Entertainment Computing, 40. </a:t>
            </a:r>
            <a:r>
              <a:rPr lang="en-US" sz="1600" dirty="0">
                <a:latin typeface="Arial" panose="020B0604020202020204" pitchFamily="34" charset="0"/>
                <a:cs typeface="Arial" panose="020B0604020202020204" pitchFamily="34" charset="0"/>
                <a:hlinkClick r:id="rId5"/>
              </a:rPr>
              <a:t>https://doi-org.esearch.ut.edu/10.1016/j.entcom.2021.100463</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PDF link for references: </a:t>
            </a:r>
            <a:r>
              <a:rPr lang="en-US" sz="1600" dirty="0">
                <a:hlinkClick r:id="rId6"/>
              </a:rPr>
              <a:t>610 References.pdf</a:t>
            </a:r>
            <a:endParaRPr lang="en-US" sz="1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D3DA0F1-DC75-0471-0EC3-7907AB4BB7E3}"/>
              </a:ext>
            </a:extLst>
          </p:cNvPr>
          <p:cNvSpPr txBox="1"/>
          <p:nvPr/>
        </p:nvSpPr>
        <p:spPr>
          <a:xfrm>
            <a:off x="552091" y="2274838"/>
            <a:ext cx="2708694"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Thank you for watching. I hope you enjoyed learning about gamification in a corporate setting!</a:t>
            </a:r>
          </a:p>
        </p:txBody>
      </p:sp>
    </p:spTree>
    <p:extLst>
      <p:ext uri="{BB962C8B-B14F-4D97-AF65-F5344CB8AC3E}">
        <p14:creationId xmlns:p14="http://schemas.microsoft.com/office/powerpoint/2010/main" val="1569854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B09BAB-270B-C60E-331D-57C13FF1CFAC}"/>
              </a:ext>
            </a:extLst>
          </p:cNvPr>
          <p:cNvSpPr/>
          <p:nvPr/>
        </p:nvSpPr>
        <p:spPr>
          <a:xfrm>
            <a:off x="0" y="0"/>
            <a:ext cx="12192000" cy="707886"/>
          </a:xfrm>
          <a:prstGeom prst="rect">
            <a:avLst/>
          </a:prstGeom>
          <a:noFill/>
        </p:spPr>
        <p:txBody>
          <a:bodyPr wrap="square" lIns="91440" tIns="45720" rIns="91440" bIns="45720">
            <a:spAutoFit/>
          </a:bodyPr>
          <a:lstStyle/>
          <a:p>
            <a:pPr algn="ctr"/>
            <a:r>
              <a:rPr lang="en-US" sz="4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History</a:t>
            </a:r>
          </a:p>
        </p:txBody>
      </p:sp>
      <p:sp>
        <p:nvSpPr>
          <p:cNvPr id="9" name="TextBox 8">
            <a:extLst>
              <a:ext uri="{FF2B5EF4-FFF2-40B4-BE49-F238E27FC236}">
                <a16:creationId xmlns:a16="http://schemas.microsoft.com/office/drawing/2014/main" id="{5982D5C0-C6F2-9C7C-3433-73DAC7F642D8}"/>
              </a:ext>
            </a:extLst>
          </p:cNvPr>
          <p:cNvSpPr txBox="1"/>
          <p:nvPr/>
        </p:nvSpPr>
        <p:spPr>
          <a:xfrm>
            <a:off x="1" y="1319192"/>
            <a:ext cx="8316461" cy="4893647"/>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1990: Computers became more popular in the classroom. Games like </a:t>
            </a:r>
            <a:r>
              <a:rPr lang="en-US" sz="2400" dirty="0" err="1">
                <a:latin typeface="Arial" panose="020B0604020202020204" pitchFamily="34" charset="0"/>
                <a:cs typeface="Arial" panose="020B0604020202020204" pitchFamily="34" charset="0"/>
              </a:rPr>
              <a:t>MathBlaster</a:t>
            </a:r>
            <a:r>
              <a:rPr lang="en-US" sz="2400" dirty="0">
                <a:latin typeface="Arial" panose="020B0604020202020204" pitchFamily="34" charset="0"/>
                <a:cs typeface="Arial" panose="020B0604020202020204" pitchFamily="34" charset="0"/>
              </a:rPr>
              <a:t> were used but there was debate over how they tied into the curriculum.</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2002: Serious games initiative was formed. SGI created serious games for the US military. This group powers most of gamification as we know it today.</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2003: </a:t>
            </a:r>
            <a:r>
              <a:rPr lang="en-US" sz="2400" dirty="0" err="1">
                <a:solidFill>
                  <a:srgbClr val="1E1E1E"/>
                </a:solidFill>
                <a:latin typeface="Arial" panose="020B0604020202020204" pitchFamily="34" charset="0"/>
                <a:cs typeface="Arial" panose="020B0604020202020204" pitchFamily="34" charset="0"/>
              </a:rPr>
              <a:t>Conundra</a:t>
            </a:r>
            <a:r>
              <a:rPr lang="en-US" sz="2400" dirty="0">
                <a:solidFill>
                  <a:srgbClr val="1E1E1E"/>
                </a:solidFill>
                <a:latin typeface="Arial" panose="020B0604020202020204" pitchFamily="34" charset="0"/>
                <a:cs typeface="Arial" panose="020B0604020202020204" pitchFamily="34" charset="0"/>
              </a:rPr>
              <a:t> is the first gamification consulting firm.</a:t>
            </a:r>
          </a:p>
          <a:p>
            <a:endParaRPr lang="en-US" sz="2400" dirty="0">
              <a:solidFill>
                <a:srgbClr val="1E1E1E"/>
              </a:solidFill>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2007: </a:t>
            </a:r>
            <a:r>
              <a:rPr lang="en-US" sz="2400" dirty="0" err="1">
                <a:solidFill>
                  <a:srgbClr val="1E1E1E"/>
                </a:solidFill>
                <a:latin typeface="Arial" panose="020B0604020202020204" pitchFamily="34" charset="0"/>
                <a:cs typeface="Arial" panose="020B0604020202020204" pitchFamily="34" charset="0"/>
              </a:rPr>
              <a:t>Bunchball</a:t>
            </a:r>
            <a:r>
              <a:rPr lang="en-US" sz="2400" dirty="0">
                <a:solidFill>
                  <a:srgbClr val="1E1E1E"/>
                </a:solidFill>
                <a:latin typeface="Arial" panose="020B0604020202020204" pitchFamily="34" charset="0"/>
                <a:cs typeface="Arial" panose="020B0604020202020204" pitchFamily="34" charset="0"/>
              </a:rPr>
              <a:t> the first gamification platform.</a:t>
            </a:r>
            <a:endParaRPr lang="en-US" sz="2400" dirty="0">
              <a:latin typeface="Arial" panose="020B0604020202020204" pitchFamily="34" charset="0"/>
              <a:cs typeface="Arial" panose="020B0604020202020204" pitchFamily="34" charset="0"/>
            </a:endParaRPr>
          </a:p>
          <a:p>
            <a:endParaRPr lang="en-US" sz="2400" dirty="0"/>
          </a:p>
          <a:p>
            <a:endParaRPr lang="en-US" sz="2400" dirty="0"/>
          </a:p>
        </p:txBody>
      </p:sp>
      <p:pic>
        <p:nvPicPr>
          <p:cNvPr id="4" name="Picture 3" descr="A rocket coming out of a computer&#10;&#10;Description automatically generated">
            <a:extLst>
              <a:ext uri="{FF2B5EF4-FFF2-40B4-BE49-F238E27FC236}">
                <a16:creationId xmlns:a16="http://schemas.microsoft.com/office/drawing/2014/main" id="{18C02CC0-8BDD-8173-A216-E9890F7E6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6462" y="1319192"/>
            <a:ext cx="3642211" cy="5262979"/>
          </a:xfrm>
          <a:prstGeom prst="rect">
            <a:avLst/>
          </a:prstGeom>
        </p:spPr>
      </p:pic>
    </p:spTree>
    <p:extLst>
      <p:ext uri="{BB962C8B-B14F-4D97-AF65-F5344CB8AC3E}">
        <p14:creationId xmlns:p14="http://schemas.microsoft.com/office/powerpoint/2010/main" val="320559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B09BAB-270B-C60E-331D-57C13FF1CFAC}"/>
              </a:ext>
            </a:extLst>
          </p:cNvPr>
          <p:cNvSpPr/>
          <p:nvPr/>
        </p:nvSpPr>
        <p:spPr>
          <a:xfrm>
            <a:off x="0" y="0"/>
            <a:ext cx="12192000" cy="707886"/>
          </a:xfrm>
          <a:prstGeom prst="rect">
            <a:avLst/>
          </a:prstGeom>
          <a:noFill/>
        </p:spPr>
        <p:txBody>
          <a:bodyPr wrap="square" lIns="91440" tIns="45720" rIns="91440" bIns="45720">
            <a:spAutoFit/>
          </a:bodyPr>
          <a:lstStyle/>
          <a:p>
            <a:pPr algn="ctr"/>
            <a:r>
              <a:rPr lang="en-US" sz="4000" b="1" dirty="0">
                <a:ln w="0"/>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did it become a trend?</a:t>
            </a:r>
            <a:endParaRPr lang="en-US" sz="4000" b="1" cap="none" spc="0" dirty="0">
              <a:ln w="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55A44B7-CC24-42CD-DAB9-4EA844112DE0}"/>
              </a:ext>
            </a:extLst>
          </p:cNvPr>
          <p:cNvSpPr txBox="1"/>
          <p:nvPr/>
        </p:nvSpPr>
        <p:spPr>
          <a:xfrm>
            <a:off x="0" y="1213008"/>
            <a:ext cx="12192000" cy="4431983"/>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2010: Coined and identified as a trend due to an increased interest in the internet.</a:t>
            </a:r>
          </a:p>
          <a:p>
            <a:endParaRPr lang="en-US" sz="2400" dirty="0">
              <a:latin typeface="Arial" panose="020B0604020202020204" pitchFamily="34" charset="0"/>
              <a:cs typeface="Arial" panose="020B0604020202020204" pitchFamily="34" charset="0"/>
            </a:endParaRPr>
          </a:p>
          <a:p>
            <a:pPr algn="l"/>
            <a:r>
              <a:rPr lang="en-US" sz="2400" dirty="0">
                <a:latin typeface="Arial" panose="020B0604020202020204" pitchFamily="34" charset="0"/>
                <a:cs typeface="Arial" panose="020B0604020202020204" pitchFamily="34" charset="0"/>
              </a:rPr>
              <a:t>2011: 400 attendees attend the </a:t>
            </a:r>
            <a:r>
              <a:rPr lang="en-US" sz="2400" b="0" i="0" dirty="0">
                <a:solidFill>
                  <a:srgbClr val="1E1E1E"/>
                </a:solidFill>
                <a:effectLst/>
                <a:latin typeface="Arial" panose="020B0604020202020204" pitchFamily="34" charset="0"/>
                <a:cs typeface="Arial" panose="020B0604020202020204" pitchFamily="34" charset="0"/>
              </a:rPr>
              <a:t>1st ever gamification summit in San Francisco</a:t>
            </a:r>
            <a:r>
              <a:rPr lang="en-US" sz="2400" dirty="0">
                <a:solidFill>
                  <a:srgbClr val="1E1E1E"/>
                </a:solidFill>
                <a:latin typeface="Arial" panose="020B0604020202020204" pitchFamily="34" charset="0"/>
                <a:cs typeface="Arial" panose="020B0604020202020204" pitchFamily="34" charset="0"/>
              </a:rPr>
              <a:t>. Additionally, g</a:t>
            </a:r>
            <a:r>
              <a:rPr lang="en-US" sz="2400" b="0" i="0" dirty="0">
                <a:solidFill>
                  <a:srgbClr val="1E1E1E"/>
                </a:solidFill>
                <a:effectLst/>
                <a:latin typeface="Arial" panose="020B0604020202020204" pitchFamily="34" charset="0"/>
                <a:cs typeface="Arial" panose="020B0604020202020204" pitchFamily="34" charset="0"/>
              </a:rPr>
              <a:t>amification is added to the Oxford dictionary word of the year shortlist.</a:t>
            </a:r>
          </a:p>
          <a:p>
            <a:pPr algn="l"/>
            <a:endParaRPr lang="en-US" sz="2400" b="0" i="0" dirty="0">
              <a:solidFill>
                <a:srgbClr val="1E1E1E"/>
              </a:solidFill>
              <a:effectLst/>
              <a:latin typeface="Arial" panose="020B0604020202020204" pitchFamily="34" charset="0"/>
              <a:cs typeface="Arial" panose="020B0604020202020204" pitchFamily="34" charset="0"/>
            </a:endParaRPr>
          </a:p>
          <a:p>
            <a:pPr algn="l"/>
            <a:r>
              <a:rPr lang="en-US" sz="2400" b="0" i="0" dirty="0">
                <a:solidFill>
                  <a:srgbClr val="1E1E1E"/>
                </a:solidFill>
                <a:effectLst/>
                <a:latin typeface="Arial" panose="020B0604020202020204" pitchFamily="34" charset="0"/>
                <a:cs typeface="Arial" panose="020B0604020202020204" pitchFamily="34" charset="0"/>
              </a:rPr>
              <a:t>2011: Griffin (2014) states: “Corporate gamification really takes off. The success of gamified applications like Foursquare inspires many large corporates to jump on the gamification bandwagon.</a:t>
            </a:r>
            <a:r>
              <a:rPr lang="en-US" sz="2400" dirty="0">
                <a:solidFill>
                  <a:srgbClr val="1E1E1E"/>
                </a:solidFill>
                <a:latin typeface="Arial" panose="020B0604020202020204" pitchFamily="34" charset="0"/>
                <a:cs typeface="Arial" panose="020B0604020202020204" pitchFamily="34" charset="0"/>
              </a:rPr>
              <a:t>”</a:t>
            </a:r>
          </a:p>
          <a:p>
            <a:pPr algn="l"/>
            <a:endParaRPr lang="en-US" sz="2400" dirty="0">
              <a:solidFill>
                <a:srgbClr val="1E1E1E"/>
              </a:solidFill>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Today: Growth with usage, books, dedicated conferences, and continuous research. </a:t>
            </a:r>
          </a:p>
          <a:p>
            <a:pPr algn="l"/>
            <a:endParaRPr lang="en-US" sz="2400" b="0" i="0" dirty="0">
              <a:solidFill>
                <a:srgbClr val="1E1E1E"/>
              </a:solidFill>
              <a:effectLst/>
              <a:latin typeface="Roboto" panose="02000000000000000000" pitchFamily="2" charset="0"/>
            </a:endParaRPr>
          </a:p>
          <a:p>
            <a:endParaRPr lang="en-US" dirty="0"/>
          </a:p>
        </p:txBody>
      </p:sp>
    </p:spTree>
    <p:extLst>
      <p:ext uri="{BB962C8B-B14F-4D97-AF65-F5344CB8AC3E}">
        <p14:creationId xmlns:p14="http://schemas.microsoft.com/office/powerpoint/2010/main" val="1243397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B09BAB-270B-C60E-331D-57C13FF1CFAC}"/>
              </a:ext>
            </a:extLst>
          </p:cNvPr>
          <p:cNvSpPr/>
          <p:nvPr/>
        </p:nvSpPr>
        <p:spPr>
          <a:xfrm>
            <a:off x="0" y="0"/>
            <a:ext cx="12192000" cy="707886"/>
          </a:xfrm>
          <a:prstGeom prst="rect">
            <a:avLst/>
          </a:prstGeom>
          <a:noFill/>
        </p:spPr>
        <p:txBody>
          <a:bodyPr wrap="square" lIns="91440" tIns="45720" rIns="91440" bIns="45720">
            <a:spAutoFit/>
          </a:bodyPr>
          <a:lstStyle/>
          <a:p>
            <a:pPr algn="ctr"/>
            <a:r>
              <a:rPr lang="en-US" sz="4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Description</a:t>
            </a:r>
          </a:p>
        </p:txBody>
      </p:sp>
      <p:sp>
        <p:nvSpPr>
          <p:cNvPr id="3" name="TextBox 2">
            <a:extLst>
              <a:ext uri="{FF2B5EF4-FFF2-40B4-BE49-F238E27FC236}">
                <a16:creationId xmlns:a16="http://schemas.microsoft.com/office/drawing/2014/main" id="{50BCE8E2-787D-DEC7-C31A-8E4AAEED5DCF}"/>
              </a:ext>
            </a:extLst>
          </p:cNvPr>
          <p:cNvSpPr txBox="1"/>
          <p:nvPr/>
        </p:nvSpPr>
        <p:spPr>
          <a:xfrm>
            <a:off x="0" y="1214689"/>
            <a:ext cx="12192000" cy="5170646"/>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Gamification in a corporate setting adds elements of gameplay to onboarding and training goals within a company.</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This trend is a multidimensional construct that enhances learning while incorporating new technologies and pedagogical approaches.</a:t>
            </a:r>
          </a:p>
          <a:p>
            <a:r>
              <a:rPr lang="en-US" sz="24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Yung (2020) researched six components:</a:t>
            </a:r>
          </a:p>
          <a:p>
            <a:pPr marL="800100" lvl="1"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Team competition </a:t>
            </a:r>
          </a:p>
          <a:p>
            <a:pPr marL="800100" lvl="1"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Goal-oriented challenges</a:t>
            </a:r>
          </a:p>
          <a:p>
            <a:pPr marL="800100" lvl="1"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Clear rules</a:t>
            </a:r>
          </a:p>
          <a:p>
            <a:pPr marL="800100" lvl="1"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Rapid feedback</a:t>
            </a:r>
          </a:p>
          <a:p>
            <a:pPr marL="800100" lvl="1"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Integration with training goals </a:t>
            </a:r>
          </a:p>
          <a:p>
            <a:pPr marL="800100" lvl="1"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Freedom to fail (opportunities)</a:t>
            </a:r>
            <a:endParaRPr lang="en-US" dirty="0"/>
          </a:p>
          <a:p>
            <a:endParaRPr lang="en-US" dirty="0"/>
          </a:p>
        </p:txBody>
      </p:sp>
    </p:spTree>
    <p:extLst>
      <p:ext uri="{BB962C8B-B14F-4D97-AF65-F5344CB8AC3E}">
        <p14:creationId xmlns:p14="http://schemas.microsoft.com/office/powerpoint/2010/main" val="939058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B09BAB-270B-C60E-331D-57C13FF1CFAC}"/>
              </a:ext>
            </a:extLst>
          </p:cNvPr>
          <p:cNvSpPr/>
          <p:nvPr/>
        </p:nvSpPr>
        <p:spPr>
          <a:xfrm>
            <a:off x="0" y="0"/>
            <a:ext cx="12192000" cy="707886"/>
          </a:xfrm>
          <a:prstGeom prst="rect">
            <a:avLst/>
          </a:prstGeom>
          <a:noFill/>
        </p:spPr>
        <p:txBody>
          <a:bodyPr wrap="square" lIns="91440" tIns="45720" rIns="91440" bIns="45720">
            <a:spAutoFit/>
          </a:bodyPr>
          <a:lstStyle/>
          <a:p>
            <a:pPr algn="ctr"/>
            <a:r>
              <a:rPr lang="en-US" sz="4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Description</a:t>
            </a:r>
          </a:p>
        </p:txBody>
      </p:sp>
      <p:pic>
        <p:nvPicPr>
          <p:cNvPr id="5" name="Online Media 4" title="Go Beyond Badges and Leaderboards - 5 Examples of Gamification In Corporate Training">
            <a:hlinkClick r:id="" action="ppaction://media"/>
            <a:extLst>
              <a:ext uri="{FF2B5EF4-FFF2-40B4-BE49-F238E27FC236}">
                <a16:creationId xmlns:a16="http://schemas.microsoft.com/office/drawing/2014/main" id="{F13B0014-B091-76E5-9610-74F3B12E49A8}"/>
              </a:ext>
            </a:extLst>
          </p:cNvPr>
          <p:cNvPicPr>
            <a:picLocks noRot="1" noChangeAspect="1"/>
          </p:cNvPicPr>
          <p:nvPr>
            <a:videoFile r:link="rId1"/>
          </p:nvPr>
        </p:nvPicPr>
        <p:blipFill>
          <a:blip r:embed="rId3"/>
          <a:stretch>
            <a:fillRect/>
          </a:stretch>
        </p:blipFill>
        <p:spPr>
          <a:xfrm>
            <a:off x="1536299" y="1077056"/>
            <a:ext cx="9119402" cy="5152462"/>
          </a:xfrm>
          <a:prstGeom prst="rect">
            <a:avLst/>
          </a:prstGeom>
        </p:spPr>
      </p:pic>
    </p:spTree>
    <p:extLst>
      <p:ext uri="{BB962C8B-B14F-4D97-AF65-F5344CB8AC3E}">
        <p14:creationId xmlns:p14="http://schemas.microsoft.com/office/powerpoint/2010/main" val="2144775622"/>
      </p:ext>
    </p:extLst>
  </p:cSld>
  <p:clrMapOvr>
    <a:masterClrMapping/>
  </p:clrMapOvr>
  <p:timing>
    <p:tnLst>
      <p:par>
        <p:cTn id="1" dur="indefinite" restart="never" nodeType="tmRoot">
          <p:childTnLst>
            <p:video>
              <p:cMediaNode vol="80000">
                <p:cTn id="2" fill="hold" display="0">
                  <p:stCondLst>
                    <p:cond delay="indefinite"/>
                  </p:st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B09BAB-270B-C60E-331D-57C13FF1CFAC}"/>
              </a:ext>
            </a:extLst>
          </p:cNvPr>
          <p:cNvSpPr/>
          <p:nvPr/>
        </p:nvSpPr>
        <p:spPr>
          <a:xfrm>
            <a:off x="0" y="0"/>
            <a:ext cx="12192000" cy="646331"/>
          </a:xfrm>
          <a:prstGeom prst="rect">
            <a:avLst/>
          </a:prstGeom>
          <a:noFill/>
        </p:spPr>
        <p:txBody>
          <a:bodyPr wrap="square" lIns="91440" tIns="45720" rIns="91440" bIns="45720">
            <a:spAutoFit/>
          </a:bodyPr>
          <a:lstStyle/>
          <a:p>
            <a:pPr algn="ctr"/>
            <a:r>
              <a:rPr lang="en-US" sz="36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How has </a:t>
            </a:r>
            <a:r>
              <a:rPr lang="en-US" sz="36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corporate gamification</a:t>
            </a:r>
            <a:r>
              <a:rPr lang="en-US" sz="36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affected the field?</a:t>
            </a:r>
          </a:p>
        </p:txBody>
      </p:sp>
      <p:pic>
        <p:nvPicPr>
          <p:cNvPr id="5" name="Picture 4" descr="A diagram of gamification&#10;&#10;Description automatically generated">
            <a:extLst>
              <a:ext uri="{FF2B5EF4-FFF2-40B4-BE49-F238E27FC236}">
                <a16:creationId xmlns:a16="http://schemas.microsoft.com/office/drawing/2014/main" id="{FC7964ED-7265-D2C1-3D05-3EABC786B0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57" y="1232976"/>
            <a:ext cx="7806112" cy="4324544"/>
          </a:xfrm>
          <a:prstGeom prst="rect">
            <a:avLst/>
          </a:prstGeom>
        </p:spPr>
      </p:pic>
      <p:sp>
        <p:nvSpPr>
          <p:cNvPr id="6" name="TextBox 5">
            <a:extLst>
              <a:ext uri="{FF2B5EF4-FFF2-40B4-BE49-F238E27FC236}">
                <a16:creationId xmlns:a16="http://schemas.microsoft.com/office/drawing/2014/main" id="{017C1BC2-D787-8407-BBD2-19970FDA3567}"/>
              </a:ext>
            </a:extLst>
          </p:cNvPr>
          <p:cNvSpPr txBox="1"/>
          <p:nvPr/>
        </p:nvSpPr>
        <p:spPr>
          <a:xfrm>
            <a:off x="8125368" y="1232976"/>
            <a:ext cx="3831723"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Gamification has aided the support of systematic instructional design methods. </a:t>
            </a:r>
          </a:p>
        </p:txBody>
      </p:sp>
      <p:sp>
        <p:nvSpPr>
          <p:cNvPr id="7" name="TextBox 6">
            <a:extLst>
              <a:ext uri="{FF2B5EF4-FFF2-40B4-BE49-F238E27FC236}">
                <a16:creationId xmlns:a16="http://schemas.microsoft.com/office/drawing/2014/main" id="{9233CE87-3672-AA24-4053-A999F3FC49D8}"/>
              </a:ext>
            </a:extLst>
          </p:cNvPr>
          <p:cNvSpPr txBox="1"/>
          <p:nvPr/>
        </p:nvSpPr>
        <p:spPr>
          <a:xfrm>
            <a:off x="8125368" y="3395248"/>
            <a:ext cx="3934552"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chart shows how these elements play into each other to support effective instruction. </a:t>
            </a:r>
          </a:p>
        </p:txBody>
      </p:sp>
      <p:sp>
        <p:nvSpPr>
          <p:cNvPr id="8" name="TextBox 7">
            <a:extLst>
              <a:ext uri="{FF2B5EF4-FFF2-40B4-BE49-F238E27FC236}">
                <a16:creationId xmlns:a16="http://schemas.microsoft.com/office/drawing/2014/main" id="{32A2A023-C375-54DF-A810-8EB9B25C5353}"/>
              </a:ext>
            </a:extLst>
          </p:cNvPr>
          <p:cNvSpPr txBox="1"/>
          <p:nvPr/>
        </p:nvSpPr>
        <p:spPr>
          <a:xfrm>
            <a:off x="765048" y="5794585"/>
            <a:ext cx="10811256"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Akanksha (2022) states “instructional design mediates the relationship between gamification and usability of eLearning among academicians.”</a:t>
            </a:r>
          </a:p>
        </p:txBody>
      </p:sp>
    </p:spTree>
    <p:extLst>
      <p:ext uri="{BB962C8B-B14F-4D97-AF65-F5344CB8AC3E}">
        <p14:creationId xmlns:p14="http://schemas.microsoft.com/office/powerpoint/2010/main" val="1082414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B09BAB-270B-C60E-331D-57C13FF1CFAC}"/>
              </a:ext>
            </a:extLst>
          </p:cNvPr>
          <p:cNvSpPr/>
          <p:nvPr/>
        </p:nvSpPr>
        <p:spPr>
          <a:xfrm>
            <a:off x="0" y="6925"/>
            <a:ext cx="12192000" cy="646331"/>
          </a:xfrm>
          <a:prstGeom prst="rect">
            <a:avLst/>
          </a:prstGeom>
          <a:noFill/>
        </p:spPr>
        <p:txBody>
          <a:bodyPr wrap="square" lIns="91440" tIns="45720" rIns="91440" bIns="45720">
            <a:spAutoFit/>
          </a:bodyPr>
          <a:lstStyle/>
          <a:p>
            <a:pPr algn="ctr"/>
            <a:r>
              <a:rPr lang="en-US" sz="36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How has corporate gamification affected the field?</a:t>
            </a:r>
          </a:p>
        </p:txBody>
      </p:sp>
      <p:graphicFrame>
        <p:nvGraphicFramePr>
          <p:cNvPr id="6" name="Diagram 5">
            <a:extLst>
              <a:ext uri="{FF2B5EF4-FFF2-40B4-BE49-F238E27FC236}">
                <a16:creationId xmlns:a16="http://schemas.microsoft.com/office/drawing/2014/main" id="{4B400206-5E92-6B4E-9DE9-5E412AEF1E1C}"/>
              </a:ext>
            </a:extLst>
          </p:cNvPr>
          <p:cNvGraphicFramePr/>
          <p:nvPr>
            <p:extLst>
              <p:ext uri="{D42A27DB-BD31-4B8C-83A1-F6EECF244321}">
                <p14:modId xmlns:p14="http://schemas.microsoft.com/office/powerpoint/2010/main" val="2027369154"/>
              </p:ext>
            </p:extLst>
          </p:nvPr>
        </p:nvGraphicFramePr>
        <p:xfrm>
          <a:off x="1329905" y="700577"/>
          <a:ext cx="9532189" cy="5991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6925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B09BAB-270B-C60E-331D-57C13FF1CFAC}"/>
              </a:ext>
            </a:extLst>
          </p:cNvPr>
          <p:cNvSpPr/>
          <p:nvPr/>
        </p:nvSpPr>
        <p:spPr>
          <a:xfrm>
            <a:off x="0" y="0"/>
            <a:ext cx="12192000" cy="707886"/>
          </a:xfrm>
          <a:prstGeom prst="rect">
            <a:avLst/>
          </a:prstGeom>
          <a:noFill/>
        </p:spPr>
        <p:txBody>
          <a:bodyPr wrap="square" lIns="91440" tIns="45720" rIns="91440" bIns="45720">
            <a:spAutoFit/>
          </a:bodyPr>
          <a:lstStyle/>
          <a:p>
            <a:pPr algn="ctr"/>
            <a:r>
              <a:rPr lang="en-US" sz="4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How has the field affected this trend?</a:t>
            </a:r>
          </a:p>
        </p:txBody>
      </p:sp>
      <p:sp>
        <p:nvSpPr>
          <p:cNvPr id="5" name="Rectangle 4">
            <a:extLst>
              <a:ext uri="{FF2B5EF4-FFF2-40B4-BE49-F238E27FC236}">
                <a16:creationId xmlns:a16="http://schemas.microsoft.com/office/drawing/2014/main" id="{6F7D739F-8A4E-E70B-C83A-1E9BE9675BAB}"/>
              </a:ext>
            </a:extLst>
          </p:cNvPr>
          <p:cNvSpPr/>
          <p:nvPr/>
        </p:nvSpPr>
        <p:spPr>
          <a:xfrm>
            <a:off x="655808" y="1190446"/>
            <a:ext cx="3104645" cy="5667554"/>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8A2DAE6-958B-4353-24B5-D1C6402E82FF}"/>
              </a:ext>
            </a:extLst>
          </p:cNvPr>
          <p:cNvSpPr txBox="1"/>
          <p:nvPr/>
        </p:nvSpPr>
        <p:spPr>
          <a:xfrm>
            <a:off x="655806" y="1190446"/>
            <a:ext cx="3104647" cy="563231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Mobile learning: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Accessible platforms</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Flexible scheduling</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Leverages techniques to allow for bite sized content</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Interactive due to touch screen and cameras</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Promotes collaboration</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Overall:</a:t>
            </a:r>
          </a:p>
          <a:p>
            <a:r>
              <a:rPr lang="en-US" dirty="0">
                <a:latin typeface="Arial" panose="020B0604020202020204" pitchFamily="34" charset="0"/>
                <a:cs typeface="Arial" panose="020B0604020202020204" pitchFamily="34" charset="0"/>
              </a:rPr>
              <a:t>Mobile learning has made gamification more accessible and interactive for all learners. </a:t>
            </a:r>
          </a:p>
        </p:txBody>
      </p:sp>
      <p:pic>
        <p:nvPicPr>
          <p:cNvPr id="6" name="Picture 5">
            <a:extLst>
              <a:ext uri="{FF2B5EF4-FFF2-40B4-BE49-F238E27FC236}">
                <a16:creationId xmlns:a16="http://schemas.microsoft.com/office/drawing/2014/main" id="{F6F445D1-F867-1281-3694-3F6EEA5151F1}"/>
              </a:ext>
            </a:extLst>
          </p:cNvPr>
          <p:cNvPicPr>
            <a:picLocks noChangeAspect="1"/>
          </p:cNvPicPr>
          <p:nvPr/>
        </p:nvPicPr>
        <p:blipFill>
          <a:blip r:embed="rId2"/>
          <a:stretch>
            <a:fillRect/>
          </a:stretch>
        </p:blipFill>
        <p:spPr>
          <a:xfrm>
            <a:off x="4416261" y="1182132"/>
            <a:ext cx="3226868" cy="5675868"/>
          </a:xfrm>
          <a:prstGeom prst="rect">
            <a:avLst/>
          </a:prstGeom>
        </p:spPr>
      </p:pic>
      <p:sp>
        <p:nvSpPr>
          <p:cNvPr id="4" name="TextBox 3">
            <a:extLst>
              <a:ext uri="{FF2B5EF4-FFF2-40B4-BE49-F238E27FC236}">
                <a16:creationId xmlns:a16="http://schemas.microsoft.com/office/drawing/2014/main" id="{9521DD8D-6946-0DAD-37DD-FD5539A26175}"/>
              </a:ext>
            </a:extLst>
          </p:cNvPr>
          <p:cNvSpPr txBox="1"/>
          <p:nvPr/>
        </p:nvSpPr>
        <p:spPr>
          <a:xfrm>
            <a:off x="4416260" y="1190446"/>
            <a:ext cx="3226868" cy="535531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Microlearning: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Targeted platform</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Concise bite size material</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Uses badges and points for short task</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Immediate feedback</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Connection with mobile eLearning</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Overall:</a:t>
            </a:r>
          </a:p>
          <a:p>
            <a:r>
              <a:rPr lang="en-US" dirty="0">
                <a:latin typeface="Arial" panose="020B0604020202020204" pitchFamily="34" charset="0"/>
                <a:cs typeface="Arial" panose="020B0604020202020204" pitchFamily="34" charset="0"/>
              </a:rPr>
              <a:t>Microlearning has made gamification flexible and appealing for all learners.</a:t>
            </a:r>
          </a:p>
        </p:txBody>
      </p:sp>
      <p:pic>
        <p:nvPicPr>
          <p:cNvPr id="13" name="Picture 12">
            <a:extLst>
              <a:ext uri="{FF2B5EF4-FFF2-40B4-BE49-F238E27FC236}">
                <a16:creationId xmlns:a16="http://schemas.microsoft.com/office/drawing/2014/main" id="{AFD5DE25-DF9D-039E-E3E1-BFB32EC0E086}"/>
              </a:ext>
            </a:extLst>
          </p:cNvPr>
          <p:cNvPicPr>
            <a:picLocks noChangeAspect="1"/>
          </p:cNvPicPr>
          <p:nvPr/>
        </p:nvPicPr>
        <p:blipFill>
          <a:blip r:embed="rId3"/>
          <a:stretch>
            <a:fillRect/>
          </a:stretch>
        </p:blipFill>
        <p:spPr>
          <a:xfrm>
            <a:off x="8298937" y="1176036"/>
            <a:ext cx="3237257" cy="5681964"/>
          </a:xfrm>
          <a:prstGeom prst="rect">
            <a:avLst/>
          </a:prstGeom>
        </p:spPr>
      </p:pic>
      <p:sp>
        <p:nvSpPr>
          <p:cNvPr id="12" name="TextBox 11">
            <a:extLst>
              <a:ext uri="{FF2B5EF4-FFF2-40B4-BE49-F238E27FC236}">
                <a16:creationId xmlns:a16="http://schemas.microsoft.com/office/drawing/2014/main" id="{85AA9857-0532-B46C-D358-FBD8F9EA7E01}"/>
              </a:ext>
            </a:extLst>
          </p:cNvPr>
          <p:cNvSpPr txBox="1"/>
          <p:nvPr/>
        </p:nvSpPr>
        <p:spPr>
          <a:xfrm>
            <a:off x="8298936" y="1176036"/>
            <a:ext cx="3174195" cy="5632311"/>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AI:</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Personalization due to algorithms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Learning paths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Immediate feedback</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Recommendations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Content curation</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Overall: </a:t>
            </a:r>
          </a:p>
          <a:p>
            <a:r>
              <a:rPr lang="en-US" dirty="0">
                <a:latin typeface="Arial" panose="020B0604020202020204" pitchFamily="34" charset="0"/>
                <a:cs typeface="Arial" panose="020B0604020202020204" pitchFamily="34" charset="0"/>
              </a:rPr>
              <a:t>AI has affected gamification in a positive way by allowing for a more personalized learning course.</a:t>
            </a:r>
          </a:p>
        </p:txBody>
      </p:sp>
    </p:spTree>
    <p:extLst>
      <p:ext uri="{BB962C8B-B14F-4D97-AF65-F5344CB8AC3E}">
        <p14:creationId xmlns:p14="http://schemas.microsoft.com/office/powerpoint/2010/main" val="25221019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ketchLinesVTI">
  <a:themeElements>
    <a:clrScheme name="AnalogousFromDarkSeedLeftStep">
      <a:dk1>
        <a:srgbClr val="000000"/>
      </a:dk1>
      <a:lt1>
        <a:srgbClr val="FFFFFF"/>
      </a:lt1>
      <a:dk2>
        <a:srgbClr val="412E24"/>
      </a:dk2>
      <a:lt2>
        <a:srgbClr val="E8E2E8"/>
      </a:lt2>
      <a:accent1>
        <a:srgbClr val="47B547"/>
      </a:accent1>
      <a:accent2>
        <a:srgbClr val="6CB13B"/>
      </a:accent2>
      <a:accent3>
        <a:srgbClr val="98A942"/>
      </a:accent3>
      <a:accent4>
        <a:srgbClr val="B1933B"/>
      </a:accent4>
      <a:accent5>
        <a:srgbClr val="C3744D"/>
      </a:accent5>
      <a:accent6>
        <a:srgbClr val="B13B45"/>
      </a:accent6>
      <a:hlink>
        <a:srgbClr val="AF743A"/>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docProps/app.xml><?xml version="1.0" encoding="utf-8"?>
<Properties xmlns="http://schemas.openxmlformats.org/officeDocument/2006/extended-properties" xmlns:vt="http://schemas.openxmlformats.org/officeDocument/2006/docPropsVTypes">
  <TotalTime>27197</TotalTime>
  <Words>1518</Words>
  <Application>Microsoft Office PowerPoint</Application>
  <PresentationFormat>Widescreen</PresentationFormat>
  <Paragraphs>169</Paragraphs>
  <Slides>20</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Meiryo</vt:lpstr>
      <vt:lpstr>Arial</vt:lpstr>
      <vt:lpstr>Bradley Hand ITC</vt:lpstr>
      <vt:lpstr>Corbel</vt:lpstr>
      <vt:lpstr>Courier New</vt:lpstr>
      <vt:lpstr>Roboto</vt:lpstr>
      <vt:lpstr>SketchLinesVTI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Microlearning</dc:title>
  <dc:creator>JoJo Hanna</dc:creator>
  <cp:lastModifiedBy>JoJo Hanna</cp:lastModifiedBy>
  <cp:revision>2</cp:revision>
  <dcterms:created xsi:type="dcterms:W3CDTF">2024-02-29T18:46:58Z</dcterms:created>
  <dcterms:modified xsi:type="dcterms:W3CDTF">2024-10-04T01:39:18Z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ABFF589E-BED5-4D4F-8535-F9569E4C56DB</vt:lpwstr>
  </property>
  <property fmtid="{D5CDD505-2E9C-101B-9397-08002B2CF9AE}" pid="3" name="ArticulatePath">
    <vt:lpwstr>https://d.docs.live.net/9e04c1f779dc82a4/Documents/610 Presentation</vt:lpwstr>
  </property>
</Properties>
</file>